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99" r:id="rId6"/>
    <p:sldId id="295" r:id="rId7"/>
    <p:sldId id="258" r:id="rId8"/>
    <p:sldId id="259" r:id="rId9"/>
    <p:sldId id="298" r:id="rId10"/>
    <p:sldId id="296" r:id="rId11"/>
    <p:sldId id="314" r:id="rId12"/>
    <p:sldId id="308" r:id="rId13"/>
    <p:sldId id="257" r:id="rId14"/>
    <p:sldId id="309" r:id="rId15"/>
    <p:sldId id="315" r:id="rId16"/>
    <p:sldId id="306" r:id="rId17"/>
    <p:sldId id="303" r:id="rId18"/>
    <p:sldId id="313" r:id="rId19"/>
    <p:sldId id="316" r:id="rId20"/>
    <p:sldId id="317" r:id="rId21"/>
    <p:sldId id="297" r:id="rId22"/>
    <p:sldId id="307" r:id="rId23"/>
    <p:sldId id="311" r:id="rId24"/>
    <p:sldId id="262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602"/>
    <a:srgbClr val="F37321"/>
    <a:srgbClr val="73479C"/>
    <a:srgbClr val="F8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F88550-2CB5-4114-9986-7963584A6088}" v="8" dt="2023-05-22T19:44:51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685EA-3FCF-FDAF-4E2E-2DA6D663D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052B6-07BF-3344-0DA9-92274BCF7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19992-4493-1D1E-9B7E-DE57E04E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15DA0-1F85-0571-DAB8-C8E0DB7CA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53F63-CB35-A06C-32F4-196623423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2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D839D-FC9B-8C7C-5C37-E1CB1517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A97B1-C18E-2F9D-6689-53E0C57E3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F855B-E0C0-2986-F64A-E0D362D3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B45D7-9245-72CB-4655-F2AEE0F3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20410-51FA-C45F-F6FF-62D25EB85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6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60A130-ECD1-1CA8-80B9-50CE83A29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22D40-C147-7CD1-749B-E24658503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1A069-6C41-6D08-1AEF-BCAE0D31E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6FCD5-F7A0-174A-3EA3-1AF5AF9BE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AD0E8-3E07-9613-9B11-11ABDFA0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4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FE13-871F-DAE8-DA3D-89A8971A3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BD40B-67D2-1D14-0036-DA0ED4D3B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DD669-4BA6-4384-6C58-78671C5A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6E189-A0F9-C436-B5E7-942F0F18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CB58F-8EEF-43FE-1AD6-B78591B9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2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C438-E1C3-583A-DE0F-26AF3CCC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73070-4761-DDB4-94A9-8CC48223F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199AA-AB18-8F48-F91A-5A11F1E92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DD78C-AAA3-7020-8B8F-C68A8B76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61D4B-E9BA-B1E1-05B2-C4F57267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4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0029C-7B78-2A22-E51E-C80AFDE6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AFAC7-B6B8-1407-1E66-6DC2B887B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DC231-E90C-B834-6C46-8DA6FC0FC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123C0-25EB-665C-A5A3-306D4ED6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226F0-3B15-774D-8E95-DCDFA27D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5E835-DB45-C164-F19C-3D455D37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3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A0B1-E460-DC94-280D-9931109F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53458-71E5-8BD0-5BE6-87B360B31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4A4A1-1800-DE03-1FF9-A4E769351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27CC7-2ADD-265B-8647-EB86AE4BF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2B190-B06C-47A1-7202-EFA628C8A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9A970-E45D-D1CD-5074-EFA52850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9DBAE-2707-5FB2-5923-2AAF539A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C583B-0074-EF91-48A2-858BC8CF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9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3E1-5C70-B9BC-F1E1-D6FB83B2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34899-EA4D-2B79-4D0E-C7ABF23F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22208-B734-CB16-9AA3-63E3AEC3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7D7E-CFDC-A186-814D-80D2EEDE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9363F4-6A72-BF50-53B1-24980F5C0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AA81B-CAC6-8B51-B8BB-C4DCB634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3D319-570E-39A3-15C3-B3193CB9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A2B7-1F2B-C1E0-333B-AAD46E8F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B209C-4852-E991-D607-4D5CCBFE1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34FFA-10CD-FFBB-F05E-8D232EA2F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09C53-AE83-615E-3DA2-6D380042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6FA23-B446-3029-A76E-DE83F59E3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179ED-9647-21D1-E095-CFA4B23C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3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363A1-4793-0625-567B-629B3FED1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AD77AD-36C3-B5CD-BE2B-F23AF4C43C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C9A56-B32A-8468-55EA-04CCC9B3A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CDF35-5A1F-126F-A18D-ECB406974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C82D3-7F95-9D65-B87A-597EF772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8F6D4-5BA5-BD23-160F-4A9F009F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4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56C8F4-D1A9-09F3-71DC-1C88AAB9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64EA5-74A6-90AE-5444-CF0C25706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AFF-1D32-2279-F174-42D322525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67E67-7DF1-4B3C-820F-37EDEFF6492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AC1E5-2320-1AD9-5523-9D7CE2B2C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F858-07DD-D4E3-EB8D-DDF659479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602E8-160B-4A97-A666-369E6D16D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1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48416AC-E669-6806-4866-8258A8A58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ADB6BCD-9FD7-386C-8FCF-A8C55BE58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652" y="2242359"/>
            <a:ext cx="9144000" cy="1186641"/>
          </a:xfrm>
        </p:spPr>
        <p:txBody>
          <a:bodyPr>
            <a:noAutofit/>
          </a:bodyPr>
          <a:lstStyle/>
          <a:p>
            <a:pPr algn="r"/>
            <a:r>
              <a:rPr lang="en-US" dirty="0">
                <a:latin typeface="Headline One" panose="00000400000000000000" pitchFamily="2" charset="0"/>
              </a:rPr>
              <a:t>Governance Board Meeting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19C32B2-A619-3909-08B1-121CE8343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978887" cy="578076"/>
          </a:xfrm>
        </p:spPr>
        <p:txBody>
          <a:bodyPr/>
          <a:lstStyle/>
          <a:p>
            <a:pPr algn="r"/>
            <a:r>
              <a:rPr lang="en-US" dirty="0">
                <a:latin typeface="Helvetica" panose="020B0403020202020204" pitchFamily="34" charset="0"/>
              </a:rPr>
              <a:t>May 22, 2023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6A089E8-2F7F-40B5-AAAB-DBA6D47B5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651" y="198551"/>
            <a:ext cx="3528948" cy="176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5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A428D6-4753-0069-E247-27CE67F5FBD0}"/>
              </a:ext>
            </a:extLst>
          </p:cNvPr>
          <p:cNvSpPr txBox="1"/>
          <p:nvPr/>
        </p:nvSpPr>
        <p:spPr>
          <a:xfrm>
            <a:off x="3854768" y="478529"/>
            <a:ext cx="435077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latin typeface="Headline One"/>
              </a:rPr>
              <a:t>Finance Snapshot</a:t>
            </a:r>
            <a:endParaRPr lang="en-US" b="1" dirty="0"/>
          </a:p>
          <a:p>
            <a:r>
              <a:rPr lang="en-US" sz="3600" dirty="0">
                <a:latin typeface="Headline One"/>
              </a:rPr>
              <a:t>April 2023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4D36CC5-0B8A-6F9B-DB22-12FE55021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4612" y="249652"/>
            <a:ext cx="3407138" cy="2314987"/>
          </a:xfr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DC8421E-E892-8D0A-791D-E3236B329E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09" y="2442725"/>
            <a:ext cx="5074192" cy="3309304"/>
          </a:xfr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EB5FCE1-9A59-0D11-3F43-0A5000543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2337" y="3164762"/>
            <a:ext cx="4350778" cy="2285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6888A-B93A-4CC7-810F-866B44052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382" y="1271232"/>
            <a:ext cx="4124325" cy="1504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BE84C3-F03A-4141-E1A5-F860E3D1A5CB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392BA4-7714-F302-6DB3-CE8FD846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3050"/>
            <a:ext cx="10515600" cy="1492950"/>
          </a:xfrm>
        </p:spPr>
        <p:txBody>
          <a:bodyPr/>
          <a:lstStyle/>
          <a:p>
            <a:pPr algn="ctr"/>
            <a:r>
              <a:rPr lang="en-US" dirty="0"/>
              <a:t>Advancement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532D5-2DBA-CB5D-B5F5-2D720BE1A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42988"/>
            <a:ext cx="10515600" cy="558799"/>
          </a:xfrm>
        </p:spPr>
        <p:txBody>
          <a:bodyPr/>
          <a:lstStyle/>
          <a:p>
            <a:pPr algn="ctr"/>
            <a:r>
              <a:rPr lang="en-US" dirty="0"/>
              <a:t>Nikki Kalvin | JJ Slag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EBADDC-A76F-64AF-98D5-0168B6F4651F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2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24E65D-AC15-3606-9B23-ACF633657805}"/>
              </a:ext>
            </a:extLst>
          </p:cNvPr>
          <p:cNvSpPr txBox="1"/>
          <p:nvPr/>
        </p:nvSpPr>
        <p:spPr>
          <a:xfrm>
            <a:off x="7359198" y="13252"/>
            <a:ext cx="4832802" cy="895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Advancement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C95327-5CE0-7ADA-B491-52F9B5F64F66}"/>
              </a:ext>
            </a:extLst>
          </p:cNvPr>
          <p:cNvSpPr txBox="1"/>
          <p:nvPr/>
        </p:nvSpPr>
        <p:spPr>
          <a:xfrm>
            <a:off x="415499" y="408772"/>
            <a:ext cx="6200427" cy="5366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Fundraising, Marketing and Events</a:t>
            </a:r>
            <a:endParaRPr lang="en-US" sz="2800" dirty="0">
              <a:cs typeface="Calibri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 Night 4 HOPE – raised over $170,000</a:t>
            </a:r>
            <a:endParaRPr lang="en-US" sz="2800" dirty="0">
              <a:cs typeface="Calibri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Website updates </a:t>
            </a:r>
            <a:r>
              <a:rPr lang="en-US" sz="2800"/>
              <a:t>– 6-week </a:t>
            </a:r>
            <a:r>
              <a:rPr lang="en-US" sz="2800" dirty="0"/>
              <a:t>project</a:t>
            </a:r>
            <a:endParaRPr lang="en-US" sz="2800" dirty="0">
              <a:cs typeface="Calibri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New One pager</a:t>
            </a:r>
            <a:endParaRPr lang="en-US" sz="2800" dirty="0">
              <a:cs typeface="Calibri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Summer Appeal – Parenting Youth</a:t>
            </a:r>
            <a:endParaRPr lang="en-US" sz="2800" dirty="0">
              <a:cs typeface="Calibri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Fall events on the horizon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Heartland Tire Golf Classic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Darkest Night 4K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Hunt 4 HOPE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Clays 4 Youth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Inspiring HOPE breakfast</a:t>
            </a:r>
            <a:endParaRPr lang="en-US" sz="2800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953924-5BA9-CC32-F80A-22CED4C23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r="-1" b="13904"/>
          <a:stretch/>
        </p:blipFill>
        <p:spPr>
          <a:xfrm>
            <a:off x="6742286" y="1249531"/>
            <a:ext cx="5135719" cy="26034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28CB1-6A1C-07AE-3B10-809AD849A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724" y="4737873"/>
            <a:ext cx="232277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24E65D-AC15-3606-9B23-ACF633657805}"/>
              </a:ext>
            </a:extLst>
          </p:cNvPr>
          <p:cNvSpPr txBox="1"/>
          <p:nvPr/>
        </p:nvSpPr>
        <p:spPr>
          <a:xfrm>
            <a:off x="7245072" y="65858"/>
            <a:ext cx="4832802" cy="832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Advancement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C95327-5CE0-7ADA-B491-52F9B5F64F66}"/>
              </a:ext>
            </a:extLst>
          </p:cNvPr>
          <p:cNvSpPr txBox="1"/>
          <p:nvPr/>
        </p:nvSpPr>
        <p:spPr>
          <a:xfrm>
            <a:off x="332896" y="262651"/>
            <a:ext cx="6506359" cy="5827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Community Engagement and Volunteers </a:t>
            </a:r>
            <a:endParaRPr lang="en-US" sz="2800" dirty="0">
              <a:cs typeface="Calibri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Speaking engagements </a:t>
            </a:r>
            <a:endParaRPr lang="en-US" sz="2800" dirty="0">
              <a:cs typeface="Calibri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Community Outreach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Stepping Up 4 HOPE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Running Aces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Ramsey Happy Days</a:t>
            </a:r>
            <a:endParaRPr lang="en-US" sz="2800" dirty="0">
              <a:cs typeface="Calibri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Volunteer Program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New Manuals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New job descriptions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Updated group volunteering</a:t>
            </a:r>
            <a:endParaRPr lang="en-US" sz="2800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New Donations opportunities</a:t>
            </a:r>
            <a:endParaRPr lang="en-US" sz="2800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7" name="Picture 6" descr="Hands forming circle">
            <a:extLst>
              <a:ext uri="{FF2B5EF4-FFF2-40B4-BE49-F238E27FC236}">
                <a16:creationId xmlns:a16="http://schemas.microsoft.com/office/drawing/2014/main" id="{C1953924-5BA9-CC32-F80A-22CED4C23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31" y="1641085"/>
            <a:ext cx="3757811" cy="27432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10" y="4753357"/>
            <a:ext cx="2325064" cy="11812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11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43B56-6839-566F-ACFA-F3BD56A7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1943"/>
            <a:ext cx="10515600" cy="1690687"/>
          </a:xfrm>
        </p:spPr>
        <p:txBody>
          <a:bodyPr/>
          <a:lstStyle/>
          <a:p>
            <a:pPr algn="ctr"/>
            <a:r>
              <a:rPr lang="en-US" dirty="0"/>
              <a:t>Board Development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50706-BF19-BE3F-2D6D-6B9196CE3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22760"/>
            <a:ext cx="10515600" cy="654050"/>
          </a:xfrm>
        </p:spPr>
        <p:txBody>
          <a:bodyPr/>
          <a:lstStyle/>
          <a:p>
            <a:pPr algn="ctr"/>
            <a:r>
              <a:rPr lang="en-US" dirty="0"/>
              <a:t>LaChelle Williams</a:t>
            </a:r>
          </a:p>
        </p:txBody>
      </p:sp>
    </p:spTree>
    <p:extLst>
      <p:ext uri="{BB962C8B-B14F-4D97-AF65-F5344CB8AC3E}">
        <p14:creationId xmlns:p14="http://schemas.microsoft.com/office/powerpoint/2010/main" val="2016619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4E65D-AC15-3606-9B23-ACF633657805}"/>
              </a:ext>
            </a:extLst>
          </p:cNvPr>
          <p:cNvSpPr txBox="1"/>
          <p:nvPr/>
        </p:nvSpPr>
        <p:spPr>
          <a:xfrm>
            <a:off x="7243763" y="331683"/>
            <a:ext cx="45874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Gap Analysis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1AC306-0314-2CDC-E658-1D69393C3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8200" y="1225921"/>
            <a:ext cx="4999767" cy="48370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Industry needs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Finance – NP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Larger business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Competency needs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Fundraising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Construction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Mission | Program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Leadership needs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Community</a:t>
            </a:r>
            <a:r>
              <a:rPr lang="en-US" sz="2800" i="1" dirty="0"/>
              <a:t> Influencers</a:t>
            </a:r>
          </a:p>
        </p:txBody>
      </p:sp>
      <p:pic>
        <p:nvPicPr>
          <p:cNvPr id="18" name="Content Placeholder 17" descr="White jigsaw puzzle and one final piece being added">
            <a:extLst>
              <a:ext uri="{FF2B5EF4-FFF2-40B4-BE49-F238E27FC236}">
                <a16:creationId xmlns:a16="http://schemas.microsoft.com/office/drawing/2014/main" id="{B51CEB54-5AB6-B094-A1D3-882FA33A7F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97" y="2510463"/>
            <a:ext cx="3605835" cy="2704377"/>
          </a:xfrm>
        </p:spPr>
      </p:pic>
    </p:spTree>
    <p:extLst>
      <p:ext uri="{BB962C8B-B14F-4D97-AF65-F5344CB8AC3E}">
        <p14:creationId xmlns:p14="http://schemas.microsoft.com/office/powerpoint/2010/main" val="693626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1867-6842-FC08-A913-EA029B59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385" y="0"/>
            <a:ext cx="4449417" cy="1325563"/>
          </a:xfrm>
        </p:spPr>
        <p:txBody>
          <a:bodyPr/>
          <a:lstStyle/>
          <a:p>
            <a:pPr algn="r"/>
            <a:r>
              <a:rPr lang="en-US" dirty="0"/>
              <a:t>Working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68A6F-F974-621E-4050-F5C058C86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35954"/>
            <a:ext cx="5181600" cy="4351338"/>
          </a:xfrm>
        </p:spPr>
        <p:txBody>
          <a:bodyPr/>
          <a:lstStyle/>
          <a:p>
            <a:pPr marL="139700" indent="0"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Board | Committee Responsibilities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 Facility Vision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Location strategy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Funding strategy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Financial oversight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RFP process; Architect |  Construction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D26677-25C9-8E33-FECC-43D50EDD2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972868"/>
            <a:ext cx="5181600" cy="4351338"/>
          </a:xfrm>
        </p:spPr>
        <p:txBody>
          <a:bodyPr/>
          <a:lstStyle/>
          <a:p>
            <a:pPr marL="139700" indent="0"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Staff Responsibilities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Legislative arena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Community launch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Building design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Operational direction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Program vision and partnership development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BA9C8-1405-3B04-4436-9C1F57220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6" y="82944"/>
            <a:ext cx="3779848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30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1867-6842-FC08-A913-EA029B59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385" y="0"/>
            <a:ext cx="4449417" cy="1325563"/>
          </a:xfrm>
        </p:spPr>
        <p:txBody>
          <a:bodyPr/>
          <a:lstStyle/>
          <a:p>
            <a:pPr algn="r"/>
            <a:r>
              <a:rPr lang="en-US" dirty="0"/>
              <a:t>Brainstorming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A2268C-1783-1CCB-E2FC-A61E7F728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6" y="1062037"/>
            <a:ext cx="11943188" cy="556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4BA9C8-1405-3B04-4436-9C1F57220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06" y="82944"/>
            <a:ext cx="2790244" cy="13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48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A428D6-4753-0069-E247-27CE67F5FBD0}"/>
              </a:ext>
            </a:extLst>
          </p:cNvPr>
          <p:cNvSpPr txBox="1"/>
          <p:nvPr/>
        </p:nvSpPr>
        <p:spPr>
          <a:xfrm>
            <a:off x="5129213" y="375147"/>
            <a:ext cx="67956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Elevation and Nominations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C111B5-15C3-EBEA-A69C-295591CA4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4460" y="2267508"/>
            <a:ext cx="6795602" cy="4351338"/>
          </a:xfrm>
        </p:spPr>
        <p:txBody>
          <a:bodyPr>
            <a:normAutofit/>
          </a:bodyPr>
          <a:lstStyle/>
          <a:p>
            <a:r>
              <a:rPr lang="en-US" sz="3200" dirty="0"/>
              <a:t>Bring forward nominee to LaChelle</a:t>
            </a:r>
          </a:p>
          <a:p>
            <a:r>
              <a:rPr lang="en-US" sz="3200" dirty="0"/>
              <a:t>Exec and Nomination Committees with LaChelle will vet </a:t>
            </a:r>
          </a:p>
          <a:p>
            <a:r>
              <a:rPr lang="en-US" sz="3200" dirty="0"/>
              <a:t>Determine best person to make ask</a:t>
            </a:r>
          </a:p>
          <a:p>
            <a:r>
              <a:rPr lang="en-US" sz="3200" dirty="0"/>
              <a:t>Onboard new board member</a:t>
            </a:r>
          </a:p>
          <a:p>
            <a:pPr marL="0" indent="0" algn="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			            </a:t>
            </a:r>
            <a:r>
              <a:rPr lang="en-US" sz="3600" dirty="0"/>
              <a:t>Questions?              </a:t>
            </a:r>
            <a:endParaRPr lang="en-US" sz="3200" dirty="0"/>
          </a:p>
        </p:txBody>
      </p:sp>
      <p:pic>
        <p:nvPicPr>
          <p:cNvPr id="4" name="Content Placeholder 3" descr="Handshake between two people">
            <a:extLst>
              <a:ext uri="{FF2B5EF4-FFF2-40B4-BE49-F238E27FC236}">
                <a16:creationId xmlns:a16="http://schemas.microsoft.com/office/drawing/2014/main" id="{B2E733A7-0625-2658-BA4C-39AF779B03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30" y="2626516"/>
            <a:ext cx="2642910" cy="1981963"/>
          </a:xfrm>
        </p:spPr>
      </p:pic>
    </p:spTree>
    <p:extLst>
      <p:ext uri="{BB962C8B-B14F-4D97-AF65-F5344CB8AC3E}">
        <p14:creationId xmlns:p14="http://schemas.microsoft.com/office/powerpoint/2010/main" val="278462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7DB9457-1712-68F1-E4B0-98D3492F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3026"/>
            <a:ext cx="10515600" cy="1500187"/>
          </a:xfrm>
        </p:spPr>
        <p:txBody>
          <a:bodyPr/>
          <a:lstStyle/>
          <a:p>
            <a:pPr algn="ctr"/>
            <a:r>
              <a:rPr lang="en-US" dirty="0"/>
              <a:t>Open Business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D1A4E1A-396A-9FDB-E355-2A5ACBA94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05666"/>
            <a:ext cx="10515600" cy="767593"/>
          </a:xfrm>
        </p:spPr>
        <p:txBody>
          <a:bodyPr/>
          <a:lstStyle/>
          <a:p>
            <a:pPr algn="ctr"/>
            <a:r>
              <a:rPr lang="en-US" dirty="0"/>
              <a:t>All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8AD11-C7BC-6122-96A0-F7581C3F4397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3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591993-4C5E-49D4-735C-0D7E1A97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3187"/>
            <a:ext cx="10515600" cy="1304925"/>
          </a:xfrm>
        </p:spPr>
        <p:txBody>
          <a:bodyPr/>
          <a:lstStyle/>
          <a:p>
            <a:pPr algn="ctr"/>
            <a:r>
              <a:rPr lang="en-US" dirty="0"/>
              <a:t>Welcome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EE28B-072C-A0C5-F41D-98ACBFAB4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48112"/>
            <a:ext cx="10515600" cy="611187"/>
          </a:xfrm>
        </p:spPr>
        <p:txBody>
          <a:bodyPr/>
          <a:lstStyle/>
          <a:p>
            <a:pPr algn="ctr"/>
            <a:r>
              <a:rPr lang="en-US" dirty="0"/>
              <a:t>Steve Nash</a:t>
            </a:r>
          </a:p>
        </p:txBody>
      </p:sp>
    </p:spTree>
    <p:extLst>
      <p:ext uri="{BB962C8B-B14F-4D97-AF65-F5344CB8AC3E}">
        <p14:creationId xmlns:p14="http://schemas.microsoft.com/office/powerpoint/2010/main" val="640643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7FCF2-3B59-EC46-5102-47485388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510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603"/>
            <a:ext cx="3778898" cy="18894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56D30D-2D86-1243-4BF0-CB9B64D0D30A}"/>
              </a:ext>
            </a:extLst>
          </p:cNvPr>
          <p:cNvSpPr txBox="1"/>
          <p:nvPr/>
        </p:nvSpPr>
        <p:spPr>
          <a:xfrm>
            <a:off x="2668744" y="2414528"/>
            <a:ext cx="685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rgbClr val="FFFFFF"/>
                </a:solidFill>
              </a:rPr>
              <a:t>CELEBRATION!!!</a:t>
            </a:r>
          </a:p>
        </p:txBody>
      </p:sp>
    </p:spTree>
    <p:extLst>
      <p:ext uri="{BB962C8B-B14F-4D97-AF65-F5344CB8AC3E}">
        <p14:creationId xmlns:p14="http://schemas.microsoft.com/office/powerpoint/2010/main" val="2297332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0909217B-7AEC-CFF7-98ED-AF44B6BE2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024"/>
            <a:ext cx="3937276" cy="2624851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285511E-1F57-4A4E-9A16-B64A9BDFD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50" y="3868024"/>
            <a:ext cx="4317450" cy="2624850"/>
          </a:xfrm>
          <a:prstGeom prst="rect">
            <a:avLst/>
          </a:prstGeom>
        </p:spPr>
      </p:pic>
      <p:pic>
        <p:nvPicPr>
          <p:cNvPr id="10" name="Picture 9" descr="A picture containing person, indoor, hand, close&#10;&#10;Description automatically generated">
            <a:extLst>
              <a:ext uri="{FF2B5EF4-FFF2-40B4-BE49-F238E27FC236}">
                <a16:creationId xmlns:a16="http://schemas.microsoft.com/office/drawing/2014/main" id="{FDEF6A6D-0E0D-0F9D-7D23-2F0F90CE2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75" y="3868025"/>
            <a:ext cx="3937275" cy="262485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15A8AEE6-025C-E406-2805-411EA21E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583" y="804151"/>
            <a:ext cx="6020834" cy="2624850"/>
          </a:xfrm>
        </p:spPr>
        <p:txBody>
          <a:bodyPr>
            <a:noAutofit/>
          </a:bodyPr>
          <a:lstStyle/>
          <a:p>
            <a:pPr algn="ctr"/>
            <a:r>
              <a:rPr lang="en-US" sz="12000" dirty="0">
                <a:solidFill>
                  <a:srgbClr val="F37321"/>
                </a:solidFill>
                <a:latin typeface="Headline One" panose="00000400000000000000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3792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2048C0-5E41-C53B-1959-A1FA059F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66963"/>
            <a:ext cx="10515600" cy="1390650"/>
          </a:xfrm>
        </p:spPr>
        <p:txBody>
          <a:bodyPr/>
          <a:lstStyle/>
          <a:p>
            <a:pPr algn="ctr"/>
            <a:r>
              <a:rPr lang="en-US" dirty="0"/>
              <a:t>Mission Moment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F7D73-DB81-062D-593D-89DC2F7DA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21870"/>
            <a:ext cx="10515600" cy="968375"/>
          </a:xfrm>
        </p:spPr>
        <p:txBody>
          <a:bodyPr/>
          <a:lstStyle/>
          <a:p>
            <a:pPr algn="ctr"/>
            <a:r>
              <a:rPr lang="en-US" dirty="0"/>
              <a:t>Nikki Kalvin</a:t>
            </a:r>
          </a:p>
        </p:txBody>
      </p:sp>
    </p:spTree>
    <p:extLst>
      <p:ext uri="{BB962C8B-B14F-4D97-AF65-F5344CB8AC3E}">
        <p14:creationId xmlns:p14="http://schemas.microsoft.com/office/powerpoint/2010/main" val="368979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00632E-75D9-CA0B-6A09-2D840297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19363"/>
            <a:ext cx="10515600" cy="1500187"/>
          </a:xfrm>
        </p:spPr>
        <p:txBody>
          <a:bodyPr/>
          <a:lstStyle/>
          <a:p>
            <a:pPr algn="ctr"/>
            <a:r>
              <a:rPr lang="en-US" dirty="0"/>
              <a:t>Chairman’s Report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B4E9DE-34BC-B9BB-8E9E-4ABA59102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37015"/>
            <a:ext cx="10515600" cy="767594"/>
          </a:xfrm>
        </p:spPr>
        <p:txBody>
          <a:bodyPr/>
          <a:lstStyle/>
          <a:p>
            <a:pPr algn="ctr"/>
            <a:r>
              <a:rPr lang="en-US" dirty="0"/>
              <a:t>Steve Nash</a:t>
            </a:r>
          </a:p>
        </p:txBody>
      </p:sp>
    </p:spTree>
    <p:extLst>
      <p:ext uri="{BB962C8B-B14F-4D97-AF65-F5344CB8AC3E}">
        <p14:creationId xmlns:p14="http://schemas.microsoft.com/office/powerpoint/2010/main" val="195314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ACE4C2E-1576-2519-4DD5-8024356D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7" y="184461"/>
            <a:ext cx="7855226" cy="767594"/>
          </a:xfrm>
        </p:spPr>
        <p:txBody>
          <a:bodyPr/>
          <a:lstStyle/>
          <a:p>
            <a:pPr algn="r"/>
            <a:r>
              <a:rPr lang="en-US" dirty="0"/>
              <a:t>Minutes and Agenda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D9C297-313B-D2B1-6D86-C7BEB1796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923" y="1516957"/>
            <a:ext cx="3892826" cy="4573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Approval </a:t>
            </a:r>
          </a:p>
          <a:p>
            <a:pPr marL="0" indent="0" algn="ctr">
              <a:buNone/>
            </a:pPr>
            <a:r>
              <a:rPr lang="en-US" sz="4000" dirty="0"/>
              <a:t>of </a:t>
            </a:r>
          </a:p>
          <a:p>
            <a:pPr marL="0" indent="0" algn="ctr">
              <a:buNone/>
            </a:pPr>
            <a:r>
              <a:rPr lang="en-US" sz="4000" dirty="0"/>
              <a:t>March </a:t>
            </a:r>
          </a:p>
          <a:p>
            <a:pPr marL="0" indent="0" algn="ctr">
              <a:buNone/>
            </a:pPr>
            <a:r>
              <a:rPr lang="en-US" sz="4000" dirty="0"/>
              <a:t>Minutes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60BA437-B024-5393-8473-4FF032D07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2236" y="1253331"/>
            <a:ext cx="587984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500" dirty="0"/>
              <a:t>Welcome - May Board Meeting</a:t>
            </a:r>
          </a:p>
          <a:p>
            <a:pPr marL="0" indent="0">
              <a:buNone/>
            </a:pPr>
            <a:endParaRPr lang="en-US" sz="5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Chairman’s Report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Program Update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Finance Report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Advancement Update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Strategic Discussions:	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/>
              <a:t>Board Development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Open Business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000" dirty="0"/>
              <a:t>Adjourn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53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4E65D-AC15-3606-9B23-ACF633657805}"/>
              </a:ext>
            </a:extLst>
          </p:cNvPr>
          <p:cNvSpPr txBox="1"/>
          <p:nvPr/>
        </p:nvSpPr>
        <p:spPr>
          <a:xfrm>
            <a:off x="4129088" y="324462"/>
            <a:ext cx="7662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Executive Committee Update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pic>
        <p:nvPicPr>
          <p:cNvPr id="14" name="Content Placeholder 13" descr="Board Of Directors with solid fill">
            <a:extLst>
              <a:ext uri="{FF2B5EF4-FFF2-40B4-BE49-F238E27FC236}">
                <a16:creationId xmlns:a16="http://schemas.microsoft.com/office/drawing/2014/main" id="{1CFC1138-33A6-3A1C-6B27-4E28FE30E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43651" y="2274220"/>
            <a:ext cx="2972594" cy="2972594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BD268E-0487-43BA-7BC5-6B023DDBD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3904" y="1686361"/>
            <a:ext cx="5733738" cy="381158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cs typeface="Calibri Light" panose="020F0302020204030204" pitchFamily="34" charset="0"/>
              </a:rPr>
              <a:t>Review of operations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cs typeface="Calibri Light" panose="020F0302020204030204" pitchFamily="34" charset="0"/>
              </a:rPr>
              <a:t>New Facility Update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cs typeface="Calibri Light" panose="020F0302020204030204" pitchFamily="34" charset="0"/>
              </a:rPr>
              <a:t>Building Fund intention (vote)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3000" dirty="0">
                <a:cs typeface="Calibri Light" panose="020F0302020204030204" pitchFamily="34" charset="0"/>
              </a:rPr>
              <a:t>Recommend no restrictions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cs typeface="Calibri Light" panose="020F0302020204030204" pitchFamily="34" charset="0"/>
              </a:rPr>
              <a:t>Board appreciation to Paul</a:t>
            </a:r>
          </a:p>
        </p:txBody>
      </p:sp>
    </p:spTree>
    <p:extLst>
      <p:ext uri="{BB962C8B-B14F-4D97-AF65-F5344CB8AC3E}">
        <p14:creationId xmlns:p14="http://schemas.microsoft.com/office/powerpoint/2010/main" val="71036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43B56-6839-566F-ACFA-F3BD56A7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86013"/>
            <a:ext cx="10515600" cy="1690687"/>
          </a:xfrm>
        </p:spPr>
        <p:txBody>
          <a:bodyPr/>
          <a:lstStyle/>
          <a:p>
            <a:pPr algn="ctr"/>
            <a:r>
              <a:rPr lang="en-US" dirty="0"/>
              <a:t>Program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50706-BF19-BE3F-2D6D-6B9196CE3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76700"/>
            <a:ext cx="10515600" cy="654050"/>
          </a:xfrm>
        </p:spPr>
        <p:txBody>
          <a:bodyPr/>
          <a:lstStyle/>
          <a:p>
            <a:pPr algn="ctr"/>
            <a:r>
              <a:rPr lang="en-US" dirty="0"/>
              <a:t>Mark McNamer | Anna VonRueden</a:t>
            </a:r>
          </a:p>
        </p:txBody>
      </p:sp>
    </p:spTree>
    <p:extLst>
      <p:ext uri="{BB962C8B-B14F-4D97-AF65-F5344CB8AC3E}">
        <p14:creationId xmlns:p14="http://schemas.microsoft.com/office/powerpoint/2010/main" val="2174787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4E65D-AC15-3606-9B23-ACF633657805}"/>
              </a:ext>
            </a:extLst>
          </p:cNvPr>
          <p:cNvSpPr txBox="1"/>
          <p:nvPr/>
        </p:nvSpPr>
        <p:spPr>
          <a:xfrm>
            <a:off x="7243763" y="331683"/>
            <a:ext cx="45874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Program Update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378B31-363F-E45B-9C61-F65D6547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324462"/>
            <a:ext cx="3605836" cy="180291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1AC306-0314-2CDC-E658-1D69393C3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6643" y="1225921"/>
            <a:ext cx="6493565" cy="48370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cs typeface="Helvetica" panose="020B0604020202020204" pitchFamily="34" charset="0"/>
              </a:rPr>
              <a:t>Program Committee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>
                <a:cs typeface="Helvetica" panose="020B0604020202020204" pitchFamily="34" charset="0"/>
              </a:rPr>
              <a:t>Focus on Mental Health Connections, Educational Opportunities,</a:t>
            </a:r>
          </a:p>
          <a:p>
            <a:pPr marL="457200" lvl="1" indent="0">
              <a:buNone/>
            </a:pPr>
            <a:r>
              <a:rPr lang="en-US" sz="2800" dirty="0">
                <a:cs typeface="Helvetica" panose="020B0604020202020204" pitchFamily="34" charset="0"/>
              </a:rPr>
              <a:t>   Employment/Vocational Programing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cs typeface="Helvetica" panose="020B0604020202020204" pitchFamily="34" charset="0"/>
              </a:rPr>
              <a:t>New FHPAP Dollars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cs typeface="Helvetica" panose="020B0604020202020204" pitchFamily="34" charset="0"/>
              </a:rPr>
              <a:t>Official signed new contract with </a:t>
            </a:r>
            <a:r>
              <a:rPr lang="en-US" sz="3200" i="1" dirty="0" err="1">
                <a:cs typeface="Helvetica" panose="020B0604020202020204" pitchFamily="34" charset="0"/>
              </a:rPr>
              <a:t>TreeHouse</a:t>
            </a:r>
            <a:endParaRPr lang="en-US" sz="3200" i="1" dirty="0"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cs typeface="Helvetica" panose="020B0604020202020204" pitchFamily="34" charset="0"/>
              </a:rPr>
              <a:t>Continued development of Program Policies and Procedures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i="1" dirty="0"/>
          </a:p>
        </p:txBody>
      </p:sp>
      <p:pic>
        <p:nvPicPr>
          <p:cNvPr id="18" name="Content Placeholder 17" descr="White jigsaw puzzle and one final piece being added">
            <a:extLst>
              <a:ext uri="{FF2B5EF4-FFF2-40B4-BE49-F238E27FC236}">
                <a16:creationId xmlns:a16="http://schemas.microsoft.com/office/drawing/2014/main" id="{B51CEB54-5AB6-B094-A1D3-882FA33A7F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97" y="2510463"/>
            <a:ext cx="3605835" cy="2704377"/>
          </a:xfrm>
        </p:spPr>
      </p:pic>
    </p:spTree>
    <p:extLst>
      <p:ext uri="{BB962C8B-B14F-4D97-AF65-F5344CB8AC3E}">
        <p14:creationId xmlns:p14="http://schemas.microsoft.com/office/powerpoint/2010/main" val="2125430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C2636E-93D0-45BF-2445-08FB2BF9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2494"/>
            <a:ext cx="3778898" cy="18894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46555-4CB0-B418-D9F3-B80DE7A9D6E6}"/>
              </a:ext>
            </a:extLst>
          </p:cNvPr>
          <p:cNvSpPr/>
          <p:nvPr/>
        </p:nvSpPr>
        <p:spPr>
          <a:xfrm>
            <a:off x="0" y="6090407"/>
            <a:ext cx="12192000" cy="767593"/>
          </a:xfrm>
          <a:prstGeom prst="rect">
            <a:avLst/>
          </a:prstGeom>
          <a:solidFill>
            <a:srgbClr val="73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843B56-6839-566F-ACFA-F3BD56A7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8278"/>
            <a:ext cx="10515600" cy="1462087"/>
          </a:xfrm>
        </p:spPr>
        <p:txBody>
          <a:bodyPr/>
          <a:lstStyle/>
          <a:p>
            <a:pPr algn="ctr"/>
            <a:r>
              <a:rPr lang="en-US" dirty="0"/>
              <a:t>Financial Report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50706-BF19-BE3F-2D6D-6B9196CE3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67990"/>
            <a:ext cx="10515600" cy="654050"/>
          </a:xfrm>
        </p:spPr>
        <p:txBody>
          <a:bodyPr/>
          <a:lstStyle/>
          <a:p>
            <a:pPr algn="ctr"/>
            <a:r>
              <a:rPr lang="en-US" dirty="0"/>
              <a:t>Brooke Limanen | Don Phillips</a:t>
            </a:r>
          </a:p>
        </p:txBody>
      </p:sp>
    </p:spTree>
    <p:extLst>
      <p:ext uri="{BB962C8B-B14F-4D97-AF65-F5344CB8AC3E}">
        <p14:creationId xmlns:p14="http://schemas.microsoft.com/office/powerpoint/2010/main" val="3074214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B9756EA0F3454192922B66768329F7" ma:contentTypeVersion="9" ma:contentTypeDescription="Create a new document." ma:contentTypeScope="" ma:versionID="d0e22c5c1322058d8fe3c10e9d5febd8">
  <xsd:schema xmlns:xsd="http://www.w3.org/2001/XMLSchema" xmlns:xs="http://www.w3.org/2001/XMLSchema" xmlns:p="http://schemas.microsoft.com/office/2006/metadata/properties" xmlns:ns2="1778d3ed-102f-42ab-b1eb-fdb82fdbc748" xmlns:ns3="699ec16a-fec9-48c8-9af4-9e95a3ece4f5" targetNamespace="http://schemas.microsoft.com/office/2006/metadata/properties" ma:root="true" ma:fieldsID="5f347ee2d4aac24a3ebc43fc2f637a28" ns2:_="" ns3:_="">
    <xsd:import namespace="1778d3ed-102f-42ab-b1eb-fdb82fdbc748"/>
    <xsd:import namespace="699ec16a-fec9-48c8-9af4-9e95a3ece4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78d3ed-102f-42ab-b1eb-fdb82fdbc7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eb4efc0-22b7-47a4-9aee-dd5e501990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ec16a-fec9-48c8-9af4-9e95a3ece4f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22dc805-378d-4017-82ec-2d57e42388e7}" ma:internalName="TaxCatchAll" ma:showField="CatchAllData" ma:web="699ec16a-fec9-48c8-9af4-9e95a3ece4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9ec16a-fec9-48c8-9af4-9e95a3ece4f5" xsi:nil="true"/>
    <lcf76f155ced4ddcb4097134ff3c332f xmlns="1778d3ed-102f-42ab-b1eb-fdb82fdbc74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84C506-07CE-46A3-9DCC-B1C2F04DBE18}"/>
</file>

<file path=customXml/itemProps2.xml><?xml version="1.0" encoding="utf-8"?>
<ds:datastoreItem xmlns:ds="http://schemas.openxmlformats.org/officeDocument/2006/customXml" ds:itemID="{4D1CBC4D-90EE-4905-AA9D-A886AF3A5FFF}">
  <ds:schemaRefs>
    <ds:schemaRef ds:uri="http://schemas.microsoft.com/office/2006/metadata/properties"/>
    <ds:schemaRef ds:uri="http://purl.org/dc/terms/"/>
    <ds:schemaRef ds:uri="http://purl.org/dc/elements/1.1/"/>
    <ds:schemaRef ds:uri="0d97a10f-2916-4eec-b547-d9f4f003647b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a4db6358-8a87-43a0-9b8f-bc6743b1a4e6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CEA5084-DE3D-4BAC-A7ED-B3BEAFE724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311</Words>
  <Application>Microsoft Office PowerPoint</Application>
  <PresentationFormat>Widescreen</PresentationFormat>
  <Paragraphs>109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Headline One</vt:lpstr>
      <vt:lpstr>Helvetica</vt:lpstr>
      <vt:lpstr>Wingdings</vt:lpstr>
      <vt:lpstr>Office Theme</vt:lpstr>
      <vt:lpstr>Governance Board Meeting</vt:lpstr>
      <vt:lpstr>Welcome</vt:lpstr>
      <vt:lpstr>Mission Moment</vt:lpstr>
      <vt:lpstr>Chairman’s Report</vt:lpstr>
      <vt:lpstr>Minutes and Agenda</vt:lpstr>
      <vt:lpstr>PowerPoint Presentation</vt:lpstr>
      <vt:lpstr>Program Update</vt:lpstr>
      <vt:lpstr>PowerPoint Presentation</vt:lpstr>
      <vt:lpstr>Financial Report</vt:lpstr>
      <vt:lpstr>PowerPoint Presentation</vt:lpstr>
      <vt:lpstr>Advancement Update</vt:lpstr>
      <vt:lpstr>PowerPoint Presentation</vt:lpstr>
      <vt:lpstr>PowerPoint Presentation</vt:lpstr>
      <vt:lpstr>Board Development </vt:lpstr>
      <vt:lpstr>PowerPoint Presentation</vt:lpstr>
      <vt:lpstr>Working Together</vt:lpstr>
      <vt:lpstr>Brainstorming</vt:lpstr>
      <vt:lpstr>PowerPoint Presentation</vt:lpstr>
      <vt:lpstr>Open Business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Haubner</dc:creator>
  <cp:lastModifiedBy>LaChelle Williams</cp:lastModifiedBy>
  <cp:revision>30</cp:revision>
  <cp:lastPrinted>2023-03-21T18:24:03Z</cp:lastPrinted>
  <dcterms:created xsi:type="dcterms:W3CDTF">2023-03-09T20:44:07Z</dcterms:created>
  <dcterms:modified xsi:type="dcterms:W3CDTF">2023-06-01T18:04:28Z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0x010100D9B9756EA0F3454192922B66768329F7</vt:lpwstr>
  </property>
</Properties>
</file>