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99" r:id="rId6"/>
    <p:sldId id="295" r:id="rId7"/>
    <p:sldId id="258" r:id="rId8"/>
    <p:sldId id="259" r:id="rId9"/>
    <p:sldId id="298" r:id="rId10"/>
    <p:sldId id="341" r:id="rId11"/>
    <p:sldId id="339" r:id="rId12"/>
    <p:sldId id="303" r:id="rId13"/>
    <p:sldId id="313" r:id="rId14"/>
    <p:sldId id="328" r:id="rId15"/>
    <p:sldId id="329" r:id="rId16"/>
    <p:sldId id="330" r:id="rId17"/>
    <p:sldId id="331" r:id="rId18"/>
    <p:sldId id="308" r:id="rId19"/>
    <p:sldId id="257" r:id="rId20"/>
    <p:sldId id="309" r:id="rId21"/>
    <p:sldId id="306" r:id="rId22"/>
    <p:sldId id="332" r:id="rId23"/>
    <p:sldId id="334" r:id="rId24"/>
    <p:sldId id="335" r:id="rId25"/>
    <p:sldId id="333" r:id="rId26"/>
    <p:sldId id="307" r:id="rId27"/>
    <p:sldId id="337" r:id="rId28"/>
    <p:sldId id="338" r:id="rId29"/>
    <p:sldId id="336" r:id="rId30"/>
    <p:sldId id="262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602"/>
    <a:srgbClr val="F37321"/>
    <a:srgbClr val="73479C"/>
    <a:srgbClr val="F8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8AD29F-B6C0-4C50-897D-66A83167C303}" v="13" dt="2023-11-21T12:41:49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A90E73-BBDD-4ED1-9B5B-7439F7B92829}" type="doc">
      <dgm:prSet loTypeId="urn:microsoft.com/office/officeart/2005/8/layout/hierarchy1" loCatId="hierarchy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CCCD941-A531-478C-8A6A-121042C6F1D0}">
      <dgm:prSet/>
      <dgm:spPr/>
      <dgm:t>
        <a:bodyPr/>
        <a:lstStyle/>
        <a:p>
          <a:pPr>
            <a:defRPr cap="all"/>
          </a:pPr>
          <a:r>
            <a:rPr lang="en-US" dirty="0">
              <a:solidFill>
                <a:schemeClr val="bg1">
                  <a:lumMod val="65000"/>
                </a:schemeClr>
              </a:solidFill>
            </a:rPr>
            <a:t>Board &amp; Committee Review</a:t>
          </a:r>
        </a:p>
      </dgm:t>
    </dgm:pt>
    <dgm:pt modelId="{433C4259-35AA-454C-BDA9-7ECB146F28A9}" type="parTrans" cxnId="{46F61671-F2C3-4293-8549-894A35A3369B}">
      <dgm:prSet/>
      <dgm:spPr/>
      <dgm:t>
        <a:bodyPr/>
        <a:lstStyle/>
        <a:p>
          <a:endParaRPr lang="en-US"/>
        </a:p>
      </dgm:t>
    </dgm:pt>
    <dgm:pt modelId="{F50E8603-F28A-458F-9B69-A48BFCD1B7A8}" type="sibTrans" cxnId="{46F61671-F2C3-4293-8549-894A35A3369B}">
      <dgm:prSet/>
      <dgm:spPr/>
      <dgm:t>
        <a:bodyPr/>
        <a:lstStyle/>
        <a:p>
          <a:endParaRPr lang="en-US"/>
        </a:p>
      </dgm:t>
    </dgm:pt>
    <dgm:pt modelId="{75975743-9CB3-46BA-B828-1F47D8BB0D0E}">
      <dgm:prSet/>
      <dgm:spPr/>
      <dgm:t>
        <a:bodyPr/>
        <a:lstStyle/>
        <a:p>
          <a:pPr>
            <a:defRPr cap="all"/>
          </a:pPr>
          <a:r>
            <a:rPr lang="en-US" dirty="0"/>
            <a:t>Strategic Plan Approval</a:t>
          </a:r>
        </a:p>
      </dgm:t>
    </dgm:pt>
    <dgm:pt modelId="{E8D71B00-533A-4AC4-979F-F7EADF79A997}" type="parTrans" cxnId="{D19CF280-9FB2-47E3-A089-4A27A140AEBC}">
      <dgm:prSet/>
      <dgm:spPr/>
      <dgm:t>
        <a:bodyPr/>
        <a:lstStyle/>
        <a:p>
          <a:endParaRPr lang="en-US"/>
        </a:p>
      </dgm:t>
    </dgm:pt>
    <dgm:pt modelId="{742D30AD-4E3A-4C85-BC57-C8894DD11C23}" type="sibTrans" cxnId="{D19CF280-9FB2-47E3-A089-4A27A140AEBC}">
      <dgm:prSet/>
      <dgm:spPr/>
      <dgm:t>
        <a:bodyPr/>
        <a:lstStyle/>
        <a:p>
          <a:endParaRPr lang="en-US"/>
        </a:p>
      </dgm:t>
    </dgm:pt>
    <dgm:pt modelId="{232C7615-719E-4AF5-98C4-93C196FF098D}">
      <dgm:prSet/>
      <dgm:spPr/>
      <dgm:t>
        <a:bodyPr/>
        <a:lstStyle/>
        <a:p>
          <a:pPr>
            <a:defRPr cap="all"/>
          </a:pPr>
          <a:r>
            <a:rPr lang="en-US" dirty="0">
              <a:solidFill>
                <a:schemeClr val="accent6">
                  <a:lumMod val="75000"/>
                </a:schemeClr>
              </a:solidFill>
            </a:rPr>
            <a:t>Risk Management  Plan process</a:t>
          </a:r>
        </a:p>
      </dgm:t>
    </dgm:pt>
    <dgm:pt modelId="{E3304B74-E698-4DA3-AB56-939B00EFB43D}" type="parTrans" cxnId="{AF7E66D5-FE41-4BC4-840B-F76FFE861C2D}">
      <dgm:prSet/>
      <dgm:spPr/>
      <dgm:t>
        <a:bodyPr/>
        <a:lstStyle/>
        <a:p>
          <a:endParaRPr lang="en-US"/>
        </a:p>
      </dgm:t>
    </dgm:pt>
    <dgm:pt modelId="{F776678D-6049-45A7-81EA-B45134C5BE7F}" type="sibTrans" cxnId="{AF7E66D5-FE41-4BC4-840B-F76FFE861C2D}">
      <dgm:prSet/>
      <dgm:spPr/>
      <dgm:t>
        <a:bodyPr/>
        <a:lstStyle/>
        <a:p>
          <a:endParaRPr lang="en-US"/>
        </a:p>
      </dgm:t>
    </dgm:pt>
    <dgm:pt modelId="{22AD8E2A-655F-4684-BF50-ED2B758A0191}" type="pres">
      <dgm:prSet presAssocID="{0CA90E73-BBDD-4ED1-9B5B-7439F7B9282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483D225-FA17-4AD9-A4FE-1A1BF13A2B4A}" type="pres">
      <dgm:prSet presAssocID="{6CCCD941-A531-478C-8A6A-121042C6F1D0}" presName="hierRoot1" presStyleCnt="0"/>
      <dgm:spPr/>
    </dgm:pt>
    <dgm:pt modelId="{2F7F13F2-E8D0-4609-AACA-80C9DA1294A7}" type="pres">
      <dgm:prSet presAssocID="{6CCCD941-A531-478C-8A6A-121042C6F1D0}" presName="composite" presStyleCnt="0"/>
      <dgm:spPr/>
    </dgm:pt>
    <dgm:pt modelId="{61170993-8765-432D-8CD6-66BC422E576C}" type="pres">
      <dgm:prSet presAssocID="{6CCCD941-A531-478C-8A6A-121042C6F1D0}" presName="background" presStyleLbl="node0" presStyleIdx="0" presStyleCnt="3"/>
      <dgm:spPr/>
    </dgm:pt>
    <dgm:pt modelId="{5A259F91-577E-4D33-9899-A268FB51FED2}" type="pres">
      <dgm:prSet presAssocID="{6CCCD941-A531-478C-8A6A-121042C6F1D0}" presName="text" presStyleLbl="fgAcc0" presStyleIdx="0" presStyleCnt="3" custLinFactNeighborX="5095" custLinFactNeighborY="-544">
        <dgm:presLayoutVars>
          <dgm:chPref val="3"/>
        </dgm:presLayoutVars>
      </dgm:prSet>
      <dgm:spPr/>
    </dgm:pt>
    <dgm:pt modelId="{8A47D243-D971-442B-8E1E-868E78AC8F49}" type="pres">
      <dgm:prSet presAssocID="{6CCCD941-A531-478C-8A6A-121042C6F1D0}" presName="hierChild2" presStyleCnt="0"/>
      <dgm:spPr/>
    </dgm:pt>
    <dgm:pt modelId="{C629E1EE-5E48-4725-AD26-ADF99C89C94E}" type="pres">
      <dgm:prSet presAssocID="{75975743-9CB3-46BA-B828-1F47D8BB0D0E}" presName="hierRoot1" presStyleCnt="0"/>
      <dgm:spPr/>
    </dgm:pt>
    <dgm:pt modelId="{A9FD373B-9476-4BAA-809D-142293D26A11}" type="pres">
      <dgm:prSet presAssocID="{75975743-9CB3-46BA-B828-1F47D8BB0D0E}" presName="composite" presStyleCnt="0"/>
      <dgm:spPr/>
    </dgm:pt>
    <dgm:pt modelId="{816EFA3D-AD52-4686-ADD4-A65F46536B4F}" type="pres">
      <dgm:prSet presAssocID="{75975743-9CB3-46BA-B828-1F47D8BB0D0E}" presName="background" presStyleLbl="node0" presStyleIdx="1" presStyleCnt="3"/>
      <dgm:spPr/>
    </dgm:pt>
    <dgm:pt modelId="{DEAD13B0-DB96-4F93-A6E9-72520D574667}" type="pres">
      <dgm:prSet presAssocID="{75975743-9CB3-46BA-B828-1F47D8BB0D0E}" presName="text" presStyleLbl="fgAcc0" presStyleIdx="1" presStyleCnt="3" custScaleX="117775" custScaleY="164360">
        <dgm:presLayoutVars>
          <dgm:chPref val="3"/>
        </dgm:presLayoutVars>
      </dgm:prSet>
      <dgm:spPr/>
    </dgm:pt>
    <dgm:pt modelId="{3719CFF2-E449-4738-82DA-FC6FC8D0707D}" type="pres">
      <dgm:prSet presAssocID="{75975743-9CB3-46BA-B828-1F47D8BB0D0E}" presName="hierChild2" presStyleCnt="0"/>
      <dgm:spPr/>
    </dgm:pt>
    <dgm:pt modelId="{047C793E-B66C-4AFB-8723-BACACC5A2878}" type="pres">
      <dgm:prSet presAssocID="{232C7615-719E-4AF5-98C4-93C196FF098D}" presName="hierRoot1" presStyleCnt="0"/>
      <dgm:spPr/>
    </dgm:pt>
    <dgm:pt modelId="{EA4D572B-4B28-46E8-8E00-DC897E756216}" type="pres">
      <dgm:prSet presAssocID="{232C7615-719E-4AF5-98C4-93C196FF098D}" presName="composite" presStyleCnt="0"/>
      <dgm:spPr/>
    </dgm:pt>
    <dgm:pt modelId="{E5C0F340-0B36-4560-8A29-CC86D1276A5E}" type="pres">
      <dgm:prSet presAssocID="{232C7615-719E-4AF5-98C4-93C196FF098D}" presName="background" presStyleLbl="node0" presStyleIdx="2" presStyleCnt="3"/>
      <dgm:spPr/>
    </dgm:pt>
    <dgm:pt modelId="{2B14B190-EC0D-4BFC-8410-6420D3857655}" type="pres">
      <dgm:prSet presAssocID="{232C7615-719E-4AF5-98C4-93C196FF098D}" presName="text" presStyleLbl="fgAcc0" presStyleIdx="2" presStyleCnt="3">
        <dgm:presLayoutVars>
          <dgm:chPref val="3"/>
        </dgm:presLayoutVars>
      </dgm:prSet>
      <dgm:spPr/>
    </dgm:pt>
    <dgm:pt modelId="{D86E9D68-A9F0-42CC-8A86-95C17D8EE73F}" type="pres">
      <dgm:prSet presAssocID="{232C7615-719E-4AF5-98C4-93C196FF098D}" presName="hierChild2" presStyleCnt="0"/>
      <dgm:spPr/>
    </dgm:pt>
  </dgm:ptLst>
  <dgm:cxnLst>
    <dgm:cxn modelId="{12863B17-0C52-4832-B2A0-7D8E7578BBF8}" type="presOf" srcId="{232C7615-719E-4AF5-98C4-93C196FF098D}" destId="{2B14B190-EC0D-4BFC-8410-6420D3857655}" srcOrd="0" destOrd="0" presId="urn:microsoft.com/office/officeart/2005/8/layout/hierarchy1"/>
    <dgm:cxn modelId="{E5747329-2560-4575-AC92-A32D5B2F474D}" type="presOf" srcId="{75975743-9CB3-46BA-B828-1F47D8BB0D0E}" destId="{DEAD13B0-DB96-4F93-A6E9-72520D574667}" srcOrd="0" destOrd="0" presId="urn:microsoft.com/office/officeart/2005/8/layout/hierarchy1"/>
    <dgm:cxn modelId="{B33D2F69-79CF-4B78-A52A-46DED7F98ABB}" type="presOf" srcId="{0CA90E73-BBDD-4ED1-9B5B-7439F7B92829}" destId="{22AD8E2A-655F-4684-BF50-ED2B758A0191}" srcOrd="0" destOrd="0" presId="urn:microsoft.com/office/officeart/2005/8/layout/hierarchy1"/>
    <dgm:cxn modelId="{46F61671-F2C3-4293-8549-894A35A3369B}" srcId="{0CA90E73-BBDD-4ED1-9B5B-7439F7B92829}" destId="{6CCCD941-A531-478C-8A6A-121042C6F1D0}" srcOrd="0" destOrd="0" parTransId="{433C4259-35AA-454C-BDA9-7ECB146F28A9}" sibTransId="{F50E8603-F28A-458F-9B69-A48BFCD1B7A8}"/>
    <dgm:cxn modelId="{F393A679-FEFE-42DB-B0E2-42C4DD04AC8E}" type="presOf" srcId="{6CCCD941-A531-478C-8A6A-121042C6F1D0}" destId="{5A259F91-577E-4D33-9899-A268FB51FED2}" srcOrd="0" destOrd="0" presId="urn:microsoft.com/office/officeart/2005/8/layout/hierarchy1"/>
    <dgm:cxn modelId="{D19CF280-9FB2-47E3-A089-4A27A140AEBC}" srcId="{0CA90E73-BBDD-4ED1-9B5B-7439F7B92829}" destId="{75975743-9CB3-46BA-B828-1F47D8BB0D0E}" srcOrd="1" destOrd="0" parTransId="{E8D71B00-533A-4AC4-979F-F7EADF79A997}" sibTransId="{742D30AD-4E3A-4C85-BC57-C8894DD11C23}"/>
    <dgm:cxn modelId="{AF7E66D5-FE41-4BC4-840B-F76FFE861C2D}" srcId="{0CA90E73-BBDD-4ED1-9B5B-7439F7B92829}" destId="{232C7615-719E-4AF5-98C4-93C196FF098D}" srcOrd="2" destOrd="0" parTransId="{E3304B74-E698-4DA3-AB56-939B00EFB43D}" sibTransId="{F776678D-6049-45A7-81EA-B45134C5BE7F}"/>
    <dgm:cxn modelId="{43788D5C-1EED-4A95-87BD-00EAE3DE7483}" type="presParOf" srcId="{22AD8E2A-655F-4684-BF50-ED2B758A0191}" destId="{F483D225-FA17-4AD9-A4FE-1A1BF13A2B4A}" srcOrd="0" destOrd="0" presId="urn:microsoft.com/office/officeart/2005/8/layout/hierarchy1"/>
    <dgm:cxn modelId="{CB780445-439A-47D6-9CE3-F4127D75984F}" type="presParOf" srcId="{F483D225-FA17-4AD9-A4FE-1A1BF13A2B4A}" destId="{2F7F13F2-E8D0-4609-AACA-80C9DA1294A7}" srcOrd="0" destOrd="0" presId="urn:microsoft.com/office/officeart/2005/8/layout/hierarchy1"/>
    <dgm:cxn modelId="{ECBB5193-FC08-43A7-AB2B-8354313F7D1A}" type="presParOf" srcId="{2F7F13F2-E8D0-4609-AACA-80C9DA1294A7}" destId="{61170993-8765-432D-8CD6-66BC422E576C}" srcOrd="0" destOrd="0" presId="urn:microsoft.com/office/officeart/2005/8/layout/hierarchy1"/>
    <dgm:cxn modelId="{34106C09-7565-4DCD-8853-693F99B9225D}" type="presParOf" srcId="{2F7F13F2-E8D0-4609-AACA-80C9DA1294A7}" destId="{5A259F91-577E-4D33-9899-A268FB51FED2}" srcOrd="1" destOrd="0" presId="urn:microsoft.com/office/officeart/2005/8/layout/hierarchy1"/>
    <dgm:cxn modelId="{440B746A-BD58-4293-BB1B-98F6A9373C75}" type="presParOf" srcId="{F483D225-FA17-4AD9-A4FE-1A1BF13A2B4A}" destId="{8A47D243-D971-442B-8E1E-868E78AC8F49}" srcOrd="1" destOrd="0" presId="urn:microsoft.com/office/officeart/2005/8/layout/hierarchy1"/>
    <dgm:cxn modelId="{D539EEC8-29BD-4C4D-AA71-C8048AE0A957}" type="presParOf" srcId="{22AD8E2A-655F-4684-BF50-ED2B758A0191}" destId="{C629E1EE-5E48-4725-AD26-ADF99C89C94E}" srcOrd="1" destOrd="0" presId="urn:microsoft.com/office/officeart/2005/8/layout/hierarchy1"/>
    <dgm:cxn modelId="{86EE9DFB-EAE6-4355-8B39-8A939513D6C0}" type="presParOf" srcId="{C629E1EE-5E48-4725-AD26-ADF99C89C94E}" destId="{A9FD373B-9476-4BAA-809D-142293D26A11}" srcOrd="0" destOrd="0" presId="urn:microsoft.com/office/officeart/2005/8/layout/hierarchy1"/>
    <dgm:cxn modelId="{369C773E-6625-4BAE-80DC-9A9F790E1F9B}" type="presParOf" srcId="{A9FD373B-9476-4BAA-809D-142293D26A11}" destId="{816EFA3D-AD52-4686-ADD4-A65F46536B4F}" srcOrd="0" destOrd="0" presId="urn:microsoft.com/office/officeart/2005/8/layout/hierarchy1"/>
    <dgm:cxn modelId="{27061227-13A9-4095-A307-D55E4BF47F32}" type="presParOf" srcId="{A9FD373B-9476-4BAA-809D-142293D26A11}" destId="{DEAD13B0-DB96-4F93-A6E9-72520D574667}" srcOrd="1" destOrd="0" presId="urn:microsoft.com/office/officeart/2005/8/layout/hierarchy1"/>
    <dgm:cxn modelId="{C42BD7A1-50FC-4F17-B190-44FFDE887C1A}" type="presParOf" srcId="{C629E1EE-5E48-4725-AD26-ADF99C89C94E}" destId="{3719CFF2-E449-4738-82DA-FC6FC8D0707D}" srcOrd="1" destOrd="0" presId="urn:microsoft.com/office/officeart/2005/8/layout/hierarchy1"/>
    <dgm:cxn modelId="{8D2F94F3-1C47-448D-91FB-00FDE0833049}" type="presParOf" srcId="{22AD8E2A-655F-4684-BF50-ED2B758A0191}" destId="{047C793E-B66C-4AFB-8723-BACACC5A2878}" srcOrd="2" destOrd="0" presId="urn:microsoft.com/office/officeart/2005/8/layout/hierarchy1"/>
    <dgm:cxn modelId="{7A9580D8-C677-49E7-8500-646E14F65503}" type="presParOf" srcId="{047C793E-B66C-4AFB-8723-BACACC5A2878}" destId="{EA4D572B-4B28-46E8-8E00-DC897E756216}" srcOrd="0" destOrd="0" presId="urn:microsoft.com/office/officeart/2005/8/layout/hierarchy1"/>
    <dgm:cxn modelId="{15DF54E5-9063-4E9B-BF2C-CA72F38BBC63}" type="presParOf" srcId="{EA4D572B-4B28-46E8-8E00-DC897E756216}" destId="{E5C0F340-0B36-4560-8A29-CC86D1276A5E}" srcOrd="0" destOrd="0" presId="urn:microsoft.com/office/officeart/2005/8/layout/hierarchy1"/>
    <dgm:cxn modelId="{9880B758-841A-4377-8475-124491C851EE}" type="presParOf" srcId="{EA4D572B-4B28-46E8-8E00-DC897E756216}" destId="{2B14B190-EC0D-4BFC-8410-6420D3857655}" srcOrd="1" destOrd="0" presId="urn:microsoft.com/office/officeart/2005/8/layout/hierarchy1"/>
    <dgm:cxn modelId="{946E255D-3B75-4A32-B580-C1CC2CC8B4E6}" type="presParOf" srcId="{047C793E-B66C-4AFB-8723-BACACC5A2878}" destId="{D86E9D68-A9F0-42CC-8A86-95C17D8EE73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70993-8765-432D-8CD6-66BC422E576C}">
      <dsp:nvSpPr>
        <dsp:cNvPr id="0" name=""/>
        <dsp:cNvSpPr/>
      </dsp:nvSpPr>
      <dsp:spPr>
        <a:xfrm>
          <a:off x="106704" y="353013"/>
          <a:ext cx="2029779" cy="1288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259F91-577E-4D33-9899-A268FB51FED2}">
      <dsp:nvSpPr>
        <dsp:cNvPr id="0" name=""/>
        <dsp:cNvSpPr/>
      </dsp:nvSpPr>
      <dsp:spPr>
        <a:xfrm>
          <a:off x="332235" y="567267"/>
          <a:ext cx="2029779" cy="1288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dirty="0">
              <a:solidFill>
                <a:schemeClr val="bg1">
                  <a:lumMod val="65000"/>
                </a:schemeClr>
              </a:solidFill>
            </a:rPr>
            <a:t>Board &amp; Committee Review</a:t>
          </a:r>
        </a:p>
      </dsp:txBody>
      <dsp:txXfrm>
        <a:off x="369986" y="605018"/>
        <a:ext cx="1954277" cy="1213407"/>
      </dsp:txXfrm>
    </dsp:sp>
    <dsp:sp modelId="{816EFA3D-AD52-4686-ADD4-A65F46536B4F}">
      <dsp:nvSpPr>
        <dsp:cNvPr id="0" name=""/>
        <dsp:cNvSpPr/>
      </dsp:nvSpPr>
      <dsp:spPr>
        <a:xfrm>
          <a:off x="2484128" y="360025"/>
          <a:ext cx="2390572" cy="21184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AD13B0-DB96-4F93-A6E9-72520D574667}">
      <dsp:nvSpPr>
        <dsp:cNvPr id="0" name=""/>
        <dsp:cNvSpPr/>
      </dsp:nvSpPr>
      <dsp:spPr>
        <a:xfrm>
          <a:off x="2709659" y="574279"/>
          <a:ext cx="2390572" cy="21184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dirty="0"/>
            <a:t>Strategic Plan Approval</a:t>
          </a:r>
        </a:p>
      </dsp:txBody>
      <dsp:txXfrm>
        <a:off x="2771706" y="636326"/>
        <a:ext cx="2266478" cy="1994358"/>
      </dsp:txXfrm>
    </dsp:sp>
    <dsp:sp modelId="{E5C0F340-0B36-4560-8A29-CC86D1276A5E}">
      <dsp:nvSpPr>
        <dsp:cNvPr id="0" name=""/>
        <dsp:cNvSpPr/>
      </dsp:nvSpPr>
      <dsp:spPr>
        <a:xfrm>
          <a:off x="5325763" y="360025"/>
          <a:ext cx="2029779" cy="1288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14B190-EC0D-4BFC-8410-6420D3857655}">
      <dsp:nvSpPr>
        <dsp:cNvPr id="0" name=""/>
        <dsp:cNvSpPr/>
      </dsp:nvSpPr>
      <dsp:spPr>
        <a:xfrm>
          <a:off x="5551294" y="574279"/>
          <a:ext cx="2029779" cy="1288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dirty="0">
              <a:solidFill>
                <a:schemeClr val="accent6">
                  <a:lumMod val="75000"/>
                </a:schemeClr>
              </a:solidFill>
            </a:rPr>
            <a:t>Risk Management  Plan process</a:t>
          </a:r>
        </a:p>
      </dsp:txBody>
      <dsp:txXfrm>
        <a:off x="5589045" y="612030"/>
        <a:ext cx="1954277" cy="1213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685EA-3FCF-FDAF-4E2E-2DA6D663D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3052B6-07BF-3344-0DA9-92274BCF7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19992-4493-1D1E-9B7E-DE57E04E7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7E67-7DF1-4B3C-820F-37EDEFF64928}" type="datetimeFigureOut">
              <a:rPr lang="en-US" smtClean="0"/>
              <a:t>11/27/2023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15DA0-1F85-0571-DAB8-C8E0DB7CA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53F63-CB35-A06C-32F4-196623423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02E8-160B-4A97-A666-369E6D16DF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52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D839D-FC9B-8C7C-5C37-E1CB1517E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A97B1-C18E-2F9D-6689-53E0C57E3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F855B-E0C0-2986-F64A-E0D362D3B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7E67-7DF1-4B3C-820F-37EDEFF64928}" type="datetimeFigureOut">
              <a:rPr lang="en-US" smtClean="0"/>
              <a:t>11/27/2023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B45D7-9245-72CB-4655-F2AEE0F31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20410-51FA-C45F-F6FF-62D25EB85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02E8-160B-4A97-A666-369E6D16DF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6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60A130-ECD1-1CA8-80B9-50CE83A29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22D40-C147-7CD1-749B-E24658503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1A069-6C41-6D08-1AEF-BCAE0D31E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7E67-7DF1-4B3C-820F-37EDEFF64928}" type="datetimeFigureOut">
              <a:rPr lang="en-US" smtClean="0"/>
              <a:t>11/27/2023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6FCD5-F7A0-174A-3EA3-1AF5AF9BE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AD0E8-3E07-9613-9B11-11ABDFA0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02E8-160B-4A97-A666-369E6D16DF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43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6FE13-871F-DAE8-DA3D-89A8971A3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BD40B-67D2-1D14-0036-DA0ED4D3B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DD669-4BA6-4384-6C58-78671C5AB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7E67-7DF1-4B3C-820F-37EDEFF64928}" type="datetimeFigureOut">
              <a:rPr lang="en-US" smtClean="0"/>
              <a:t>11/27/2023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6E189-A0F9-C436-B5E7-942F0F18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CB58F-8EEF-43FE-1AD6-B78591B9C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02E8-160B-4A97-A666-369E6D16DF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82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6C438-E1C3-583A-DE0F-26AF3CCCC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73070-4761-DDB4-94A9-8CC48223F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199AA-AB18-8F48-F91A-5A11F1E9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7E67-7DF1-4B3C-820F-37EDEFF64928}" type="datetimeFigureOut">
              <a:rPr lang="en-US" smtClean="0"/>
              <a:t>11/27/2023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DD78C-AAA3-7020-8B8F-C68A8B76B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61D4B-E9BA-B1E1-05B2-C4F572671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02E8-160B-4A97-A666-369E6D16DF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64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0029C-7B78-2A22-E51E-C80AFDE6E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AFAC7-B6B8-1407-1E66-6DC2B887B8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DC231-E90C-B834-6C46-8DA6FC0FC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123C0-25EB-665C-A5A3-306D4ED68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7E67-7DF1-4B3C-820F-37EDEFF64928}" type="datetimeFigureOut">
              <a:rPr lang="en-US" smtClean="0"/>
              <a:t>11/27/2023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4226F0-3B15-774D-8E95-DCDFA27D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5E835-DB45-C164-F19C-3D455D372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02E8-160B-4A97-A666-369E6D16DF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933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A0B1-E460-DC94-280D-9931109F8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53458-71E5-8BD0-5BE6-87B360B31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4A4A1-1800-DE03-1FF9-A4E769351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127CC7-2ADD-265B-8647-EB86AE4BFE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02B190-B06C-47A1-7202-EFA628C8AB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C9A970-E45D-D1CD-5074-EFA52850F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7E67-7DF1-4B3C-820F-37EDEFF64928}" type="datetimeFigureOut">
              <a:rPr lang="en-US" smtClean="0"/>
              <a:t>11/27/2023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19DBAE-2707-5FB2-5923-2AAF539AF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2C583B-0074-EF91-48A2-858BC8CFF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02E8-160B-4A97-A666-369E6D16DF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9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243E1-5C70-B9BC-F1E1-D6FB83B2E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B34899-EA4D-2B79-4D0E-C7ABF23FE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7E67-7DF1-4B3C-820F-37EDEFF64928}" type="datetimeFigureOut">
              <a:rPr lang="en-US" smtClean="0"/>
              <a:t>11/27/2023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222208-B734-CB16-9AA3-63E3AEC3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57D7E-CFDC-A186-814D-80D2EEDE0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02E8-160B-4A97-A666-369E6D16DF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6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9363F4-6A72-BF50-53B1-24980F5C0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7E67-7DF1-4B3C-820F-37EDEFF64928}" type="datetimeFigureOut">
              <a:rPr lang="en-US" smtClean="0"/>
              <a:t>11/27/2023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2AA81B-CAC6-8B51-B8BB-C4DCB6345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3D319-570E-39A3-15C3-B3193CB98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02E8-160B-4A97-A666-369E6D16DF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14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3A2B7-1F2B-C1E0-333B-AAD46E8F5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B209C-4852-E991-D607-4D5CCBFE1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34FFA-10CD-FFBB-F05E-8D232EA2F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709C53-AE83-615E-3DA2-6D380042F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7E67-7DF1-4B3C-820F-37EDEFF64928}" type="datetimeFigureOut">
              <a:rPr lang="en-US" smtClean="0"/>
              <a:t>11/27/2023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6FA23-B446-3029-A76E-DE83F59E3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179ED-9647-21D1-E095-CFA4B23C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02E8-160B-4A97-A666-369E6D16DF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138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363A1-4793-0625-567B-629B3FED1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AD77AD-36C3-B5CD-BE2B-F23AF4C43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C9A56-B32A-8468-55EA-04CCC9B3A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CDF35-5A1F-126F-A18D-ECB406974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7E67-7DF1-4B3C-820F-37EDEFF64928}" type="datetimeFigureOut">
              <a:rPr lang="en-US" smtClean="0"/>
              <a:t>11/27/2023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C82D3-7F95-9D65-B87A-597EF7725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8F6D4-5BA5-BD23-160F-4A9F009FC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02E8-160B-4A97-A666-369E6D16DF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943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56C8F4-D1A9-09F3-71DC-1C88AAB9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64EA5-74A6-90AE-5444-CF0C25706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CAAFF-1D32-2279-F174-42D322525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67E67-7DF1-4B3C-820F-37EDEFF64928}" type="datetimeFigureOut">
              <a:rPr lang="en-US" smtClean="0"/>
              <a:t>11/27/2023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AC1E5-2320-1AD9-5523-9D7CE2B2C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BF858-07DD-D4E3-EB8D-DDF659479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602E8-160B-4A97-A666-369E6D16DF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61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448416AC-E669-6806-4866-8258A8A58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ADB6BCD-9FD7-386C-8FCF-A8C55BE58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1652" y="2242359"/>
            <a:ext cx="9144000" cy="1186641"/>
          </a:xfrm>
        </p:spPr>
        <p:txBody>
          <a:bodyPr>
            <a:noAutofit/>
          </a:bodyPr>
          <a:lstStyle/>
          <a:p>
            <a:pPr algn="r"/>
            <a:r>
              <a:rPr lang="en-US" dirty="0">
                <a:latin typeface="Headline One" panose="00000400000000000000" pitchFamily="2" charset="0"/>
              </a:rPr>
              <a:t>Governance Board Meeting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19C32B2-A619-3909-08B1-121CE83430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978887" cy="578076"/>
          </a:xfrm>
        </p:spPr>
        <p:txBody>
          <a:bodyPr/>
          <a:lstStyle/>
          <a:p>
            <a:pPr algn="r"/>
            <a:r>
              <a:rPr lang="en-US" dirty="0">
                <a:latin typeface="Helvetica" panose="020B0403020202020204" pitchFamily="34" charset="0"/>
              </a:rPr>
              <a:t>November 27, 2023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C6A089E8-2F7F-40B5-AAAB-DBA6D47B5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651" y="198551"/>
            <a:ext cx="3528948" cy="176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95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29F4FEF-3F4E-4042-8E6D-C24E201FB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24E65D-AC15-3606-9B23-ACF633657805}"/>
              </a:ext>
            </a:extLst>
          </p:cNvPr>
          <p:cNvSpPr txBox="1"/>
          <p:nvPr/>
        </p:nvSpPr>
        <p:spPr>
          <a:xfrm>
            <a:off x="6700448" y="0"/>
            <a:ext cx="5495925" cy="973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2024-2026 Strategic Plan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D486F4-71BD-B9A5-221A-C7D7DB8B52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494" r="1" b="1"/>
          <a:stretch/>
        </p:blipFill>
        <p:spPr>
          <a:xfrm>
            <a:off x="20" y="10"/>
            <a:ext cx="6105116" cy="4191736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946555-4CB0-B418-D9F3-B80DE7A9D6E6}"/>
              </a:ext>
            </a:extLst>
          </p:cNvPr>
          <p:cNvSpPr/>
          <p:nvPr/>
        </p:nvSpPr>
        <p:spPr>
          <a:xfrm>
            <a:off x="0" y="6090407"/>
            <a:ext cx="12192000" cy="767593"/>
          </a:xfrm>
          <a:prstGeom prst="rect">
            <a:avLst/>
          </a:pr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4" name="Content Placeholder 7">
            <a:extLst>
              <a:ext uri="{FF2B5EF4-FFF2-40B4-BE49-F238E27FC236}">
                <a16:creationId xmlns:a16="http://schemas.microsoft.com/office/drawing/2014/main" id="{78D9CE59-9A67-C694-71F8-7953030750E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98288643"/>
              </p:ext>
            </p:extLst>
          </p:nvPr>
        </p:nvGraphicFramePr>
        <p:xfrm>
          <a:off x="4355848" y="2005349"/>
          <a:ext cx="7584361" cy="3052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4B34F68-74FD-D267-E964-932ADA4436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9301" y="4909759"/>
            <a:ext cx="2397072" cy="119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26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3C2636E-93D0-45BF-2445-08FB2BF9B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9" y="212494"/>
            <a:ext cx="3778898" cy="18894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946555-4CB0-B418-D9F3-B80DE7A9D6E6}"/>
              </a:ext>
            </a:extLst>
          </p:cNvPr>
          <p:cNvSpPr/>
          <p:nvPr/>
        </p:nvSpPr>
        <p:spPr>
          <a:xfrm>
            <a:off x="0" y="6090407"/>
            <a:ext cx="12192000" cy="767593"/>
          </a:xfrm>
          <a:prstGeom prst="rect">
            <a:avLst/>
          </a:prstGeom>
          <a:solidFill>
            <a:srgbClr val="734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1ACE4C2E-1576-2519-4DD5-8024356D7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57" y="389624"/>
            <a:ext cx="7855226" cy="1376546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Strategic Goal &amp; Objectives: One</a:t>
            </a:r>
            <a:br>
              <a:rPr lang="en-US" dirty="0"/>
            </a:br>
            <a:r>
              <a:rPr lang="en-US" sz="2800" dirty="0"/>
              <a:t>NO CHANGES</a:t>
            </a: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B70E3-7DC3-317A-5B1C-C5AFF30766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2101942"/>
            <a:ext cx="11040533" cy="4129525"/>
          </a:xfrm>
        </p:spPr>
        <p:txBody>
          <a:bodyPr>
            <a:normAutofit fontScale="92500" lnSpcReduction="20000"/>
          </a:bodyPr>
          <a:lstStyle/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Provide life-enhancing programs empowering youth to reach their full potential  </a:t>
            </a:r>
            <a:endParaRPr lang="en-US" sz="32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32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Deliver premier programs using the four-fold approach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32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Create a </a:t>
            </a:r>
            <a:r>
              <a:rPr lang="en-US" sz="3200" i="1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center</a:t>
            </a:r>
            <a:r>
              <a:rPr lang="en-US" sz="32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 of support at the Drop-In Center addressing immediate and long-term needs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32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Create a thriving place to live at HOPE Place to fully launch youth into the community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32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Expand social &amp; emotional well-being program offerings and resource partnerships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52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946555-4CB0-B418-D9F3-B80DE7A9D6E6}"/>
              </a:ext>
            </a:extLst>
          </p:cNvPr>
          <p:cNvSpPr/>
          <p:nvPr/>
        </p:nvSpPr>
        <p:spPr>
          <a:xfrm>
            <a:off x="0" y="6090407"/>
            <a:ext cx="12192000" cy="767593"/>
          </a:xfrm>
          <a:prstGeom prst="rect">
            <a:avLst/>
          </a:pr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24E65D-AC15-3606-9B23-ACF633657805}"/>
              </a:ext>
            </a:extLst>
          </p:cNvPr>
          <p:cNvSpPr txBox="1"/>
          <p:nvPr/>
        </p:nvSpPr>
        <p:spPr>
          <a:xfrm>
            <a:off x="4156248" y="324462"/>
            <a:ext cx="76623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Strategic Goal &amp; Objectives: Two</a:t>
            </a:r>
          </a:p>
          <a:p>
            <a:pPr algn="r"/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NO CHANGES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B378B31-363F-E45B-9C61-F65D6547E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324462"/>
            <a:ext cx="3605836" cy="1802918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1BD268E-0487-43BA-7BC5-6B023DDBD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850253"/>
            <a:ext cx="11930744" cy="4683285"/>
          </a:xfrm>
        </p:spPr>
        <p:txBody>
          <a:bodyPr>
            <a:normAutofit fontScale="77500" lnSpcReduction="20000"/>
          </a:bodyPr>
          <a:lstStyle/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Engage in transformational partnerships with community leaders, donors, and volunteers</a:t>
            </a:r>
            <a:endParaRPr lang="en-US" sz="36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36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Strengthen partnerships with community leaders focused on homelessness and youth empowerment to provide imperative resources for our youth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36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Enhance donor relations to build transformational relationships  </a:t>
            </a:r>
          </a:p>
          <a:p>
            <a:pPr marR="0"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resulting in innovative revenue generation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36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Enhance volunteer opportunities and experience driving retention and increased engagement.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36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Strengthen all stewardship efforts to foster greater connection and funder alignment to strategic priorities </a:t>
            </a:r>
          </a:p>
          <a:p>
            <a:endParaRPr lang="en-US" sz="3200" dirty="0"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58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3C2636E-93D0-45BF-2445-08FB2BF9B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9" y="212494"/>
            <a:ext cx="3778898" cy="18894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946555-4CB0-B418-D9F3-B80DE7A9D6E6}"/>
              </a:ext>
            </a:extLst>
          </p:cNvPr>
          <p:cNvSpPr/>
          <p:nvPr/>
        </p:nvSpPr>
        <p:spPr>
          <a:xfrm>
            <a:off x="0" y="6090407"/>
            <a:ext cx="12192000" cy="767593"/>
          </a:xfrm>
          <a:prstGeom prst="rect">
            <a:avLst/>
          </a:prstGeom>
          <a:solidFill>
            <a:srgbClr val="734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1ACE4C2E-1576-2519-4DD5-8024356D7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57" y="773421"/>
            <a:ext cx="7855226" cy="767594"/>
          </a:xfrm>
        </p:spPr>
        <p:txBody>
          <a:bodyPr>
            <a:normAutofit fontScale="90000"/>
          </a:bodyPr>
          <a:lstStyle/>
          <a:p>
            <a:pPr algn="r"/>
            <a:r>
              <a:rPr lang="en-US" sz="4900" dirty="0"/>
              <a:t>Strategic Goal &amp; Objectives: Three</a:t>
            </a:r>
            <a:br>
              <a:rPr lang="en-US" dirty="0"/>
            </a:br>
            <a:r>
              <a:rPr lang="en-US" sz="2800" dirty="0"/>
              <a:t>NO CHANGES</a:t>
            </a: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B70E3-7DC3-317A-5B1C-C5AFF30766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0933" y="2101943"/>
            <a:ext cx="11503150" cy="4351338"/>
          </a:xfrm>
        </p:spPr>
        <p:txBody>
          <a:bodyPr/>
          <a:lstStyle/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Laser focus on premier staff retention and operational improvement </a:t>
            </a:r>
            <a:endParaRPr lang="en-US" sz="30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30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Strengthen a transparent culture driving team engagement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30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Deepen employee benefit expansion to elevate attractiveness and retention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30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Ensure HOPE 4 Youth sustains an inclusive, equitable, and diverse culture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3000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Embody a strengths-based mindset, behavior, and actions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368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946555-4CB0-B418-D9F3-B80DE7A9D6E6}"/>
              </a:ext>
            </a:extLst>
          </p:cNvPr>
          <p:cNvSpPr/>
          <p:nvPr/>
        </p:nvSpPr>
        <p:spPr>
          <a:xfrm>
            <a:off x="0" y="6090407"/>
            <a:ext cx="12192000" cy="767593"/>
          </a:xfrm>
          <a:prstGeom prst="rect">
            <a:avLst/>
          </a:pr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24E65D-AC15-3606-9B23-ACF633657805}"/>
              </a:ext>
            </a:extLst>
          </p:cNvPr>
          <p:cNvSpPr txBox="1"/>
          <p:nvPr/>
        </p:nvSpPr>
        <p:spPr>
          <a:xfrm>
            <a:off x="4156248" y="324462"/>
            <a:ext cx="76623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Strategic Goal &amp; Objectives: Four</a:t>
            </a:r>
          </a:p>
          <a:p>
            <a:pPr algn="r"/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UPDATED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B378B31-363F-E45B-9C61-F65D6547E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324462"/>
            <a:ext cx="3605836" cy="1802918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1BD268E-0487-43BA-7BC5-6B023DDBD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6348" y="2014331"/>
            <a:ext cx="11222275" cy="3953170"/>
          </a:xfrm>
        </p:spPr>
        <p:txBody>
          <a:bodyPr>
            <a:normAutofit fontScale="92500" lnSpcReduction="10000"/>
          </a:bodyPr>
          <a:lstStyle/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Select location and determine funding and operation plans for new HOPE 4 Youth (Drop-in) Resource Center</a:t>
            </a:r>
            <a:endParaRPr lang="en-US" sz="32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3200" dirty="0">
                <a:ea typeface="Cambria" panose="02040503050406030204" pitchFamily="18" charset="0"/>
                <a:cs typeface="Times New Roman" panose="02020603050405020304" pitchFamily="18" charset="0"/>
              </a:rPr>
              <a:t>Establish Building Committee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3200" dirty="0">
                <a:ea typeface="Cambria" panose="02040503050406030204" pitchFamily="18" charset="0"/>
                <a:cs typeface="Times New Roman" panose="02020603050405020304" pitchFamily="18" charset="0"/>
              </a:rPr>
              <a:t>Facilitate process to identify viable location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3200" dirty="0">
                <a:ea typeface="Cambria" panose="02040503050406030204" pitchFamily="18" charset="0"/>
                <a:cs typeface="Times New Roman" panose="02020603050405020304" pitchFamily="18" charset="0"/>
              </a:rPr>
              <a:t>Create construction budget and funding options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3200" dirty="0">
                <a:ea typeface="Cambria" panose="02040503050406030204" pitchFamily="18" charset="0"/>
                <a:cs typeface="Times New Roman" panose="02020603050405020304" pitchFamily="18" charset="0"/>
              </a:rPr>
              <a:t>Build oversight plan for legislative funding and any other restricted funding received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3200" dirty="0">
                <a:ea typeface="Cambria" panose="02040503050406030204" pitchFamily="18" charset="0"/>
                <a:cs typeface="Times New Roman" panose="02020603050405020304" pitchFamily="18" charset="0"/>
              </a:rPr>
              <a:t>Develop long range operational budget and plan</a:t>
            </a:r>
            <a:endParaRPr lang="en-US" sz="3200" dirty="0"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280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3C2636E-93D0-45BF-2445-08FB2BF9B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9" y="212494"/>
            <a:ext cx="3778898" cy="18894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946555-4CB0-B418-D9F3-B80DE7A9D6E6}"/>
              </a:ext>
            </a:extLst>
          </p:cNvPr>
          <p:cNvSpPr/>
          <p:nvPr/>
        </p:nvSpPr>
        <p:spPr>
          <a:xfrm>
            <a:off x="0" y="6090407"/>
            <a:ext cx="12192000" cy="767593"/>
          </a:xfrm>
          <a:prstGeom prst="rect">
            <a:avLst/>
          </a:prstGeom>
          <a:solidFill>
            <a:srgbClr val="734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843B56-6839-566F-ACFA-F3BD56A7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8278"/>
            <a:ext cx="10515600" cy="1462087"/>
          </a:xfrm>
        </p:spPr>
        <p:txBody>
          <a:bodyPr/>
          <a:lstStyle/>
          <a:p>
            <a:pPr algn="ctr"/>
            <a:r>
              <a:rPr lang="en-US" dirty="0"/>
              <a:t>Financial Report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250706-BF19-BE3F-2D6D-6B9196CE3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67990"/>
            <a:ext cx="10515600" cy="654050"/>
          </a:xfrm>
        </p:spPr>
        <p:txBody>
          <a:bodyPr/>
          <a:lstStyle/>
          <a:p>
            <a:pPr algn="ctr"/>
            <a:r>
              <a:rPr lang="en-US" dirty="0"/>
              <a:t>Brooke Limanen | Don Phillips</a:t>
            </a:r>
          </a:p>
        </p:txBody>
      </p:sp>
    </p:spTree>
    <p:extLst>
      <p:ext uri="{BB962C8B-B14F-4D97-AF65-F5344CB8AC3E}">
        <p14:creationId xmlns:p14="http://schemas.microsoft.com/office/powerpoint/2010/main" val="3074214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3C2636E-93D0-45BF-2445-08FB2BF9B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9" y="212494"/>
            <a:ext cx="3778898" cy="18894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946555-4CB0-B418-D9F3-B80DE7A9D6E6}"/>
              </a:ext>
            </a:extLst>
          </p:cNvPr>
          <p:cNvSpPr/>
          <p:nvPr/>
        </p:nvSpPr>
        <p:spPr>
          <a:xfrm>
            <a:off x="0" y="6090407"/>
            <a:ext cx="12192000" cy="767593"/>
          </a:xfrm>
          <a:prstGeom prst="rect">
            <a:avLst/>
          </a:pr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A428D6-4753-0069-E247-27CE67F5FBD0}"/>
              </a:ext>
            </a:extLst>
          </p:cNvPr>
          <p:cNvSpPr txBox="1"/>
          <p:nvPr/>
        </p:nvSpPr>
        <p:spPr>
          <a:xfrm>
            <a:off x="3557412" y="385235"/>
            <a:ext cx="4350777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dirty="0">
                <a:latin typeface="+mj-lt"/>
              </a:rPr>
              <a:t>Finance Snapshot</a:t>
            </a:r>
            <a:endParaRPr lang="en-US" b="1" dirty="0">
              <a:latin typeface="+mj-lt"/>
            </a:endParaRPr>
          </a:p>
          <a:p>
            <a:r>
              <a:rPr lang="en-US" sz="3600" dirty="0">
                <a:latin typeface="+mj-lt"/>
              </a:rPr>
              <a:t>    October 2023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E4D36CC5-0B8A-6F9B-DB22-12FE550219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2852" y="249651"/>
            <a:ext cx="4189148" cy="2846325"/>
          </a:xfr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6DC8421E-E892-8D0A-791D-E3236B329E7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609" y="2442725"/>
            <a:ext cx="5074192" cy="3309304"/>
          </a:xfr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AEB5FCE1-9A59-0D11-3F43-0A50005430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2337" y="3164762"/>
            <a:ext cx="4350777" cy="22850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12D304-B879-5AD4-ECB6-D8836D5A06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5989" y="2175931"/>
            <a:ext cx="3133725" cy="752475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40E25AE-8D0A-57ED-B33B-FF1FD2EACC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411216"/>
              </p:ext>
            </p:extLst>
          </p:nvPr>
        </p:nvGraphicFramePr>
        <p:xfrm>
          <a:off x="7105639" y="691160"/>
          <a:ext cx="2562158" cy="717054"/>
        </p:xfrm>
        <a:graphic>
          <a:graphicData uri="http://schemas.openxmlformats.org/drawingml/2006/table">
            <a:tbl>
              <a:tblPr/>
              <a:tblGrid>
                <a:gridCol w="1300788">
                  <a:extLst>
                    <a:ext uri="{9D8B030D-6E8A-4147-A177-3AD203B41FA5}">
                      <a16:colId xmlns:a16="http://schemas.microsoft.com/office/drawing/2014/main" val="1414802353"/>
                    </a:ext>
                  </a:extLst>
                </a:gridCol>
                <a:gridCol w="630685">
                  <a:extLst>
                    <a:ext uri="{9D8B030D-6E8A-4147-A177-3AD203B41FA5}">
                      <a16:colId xmlns:a16="http://schemas.microsoft.com/office/drawing/2014/main" val="1940527122"/>
                    </a:ext>
                  </a:extLst>
                </a:gridCol>
                <a:gridCol w="630685">
                  <a:extLst>
                    <a:ext uri="{9D8B030D-6E8A-4147-A177-3AD203B41FA5}">
                      <a16:colId xmlns:a16="http://schemas.microsoft.com/office/drawing/2014/main" val="2222661757"/>
                    </a:ext>
                  </a:extLst>
                </a:gridCol>
              </a:tblGrid>
              <a:tr h="33605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Program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C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81.2%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C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$119,226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C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0944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*Fundraising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D1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13.3%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D1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$19,509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D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4905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*Mgmt &amp; Genl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8A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8A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$8,050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8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322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B378B31-363F-E45B-9C61-F65D6547E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324462"/>
            <a:ext cx="3605836" cy="180291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4392BA4-7714-F302-6DB3-CE8FD8464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050"/>
            <a:ext cx="10515600" cy="1492950"/>
          </a:xfrm>
        </p:spPr>
        <p:txBody>
          <a:bodyPr/>
          <a:lstStyle/>
          <a:p>
            <a:pPr algn="ctr"/>
            <a:r>
              <a:rPr lang="en-US" dirty="0"/>
              <a:t>New Facility Update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1532D5-2DBA-CB5D-B5F5-2D720BE1A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42988"/>
            <a:ext cx="10515600" cy="558799"/>
          </a:xfrm>
        </p:spPr>
        <p:txBody>
          <a:bodyPr/>
          <a:lstStyle/>
          <a:p>
            <a:pPr algn="ctr"/>
            <a:r>
              <a:rPr lang="en-US" dirty="0"/>
              <a:t>LaChelle Williams | Steve Nash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EBADDC-A76F-64AF-98D5-0168B6F4651F}"/>
              </a:ext>
            </a:extLst>
          </p:cNvPr>
          <p:cNvSpPr/>
          <p:nvPr/>
        </p:nvSpPr>
        <p:spPr>
          <a:xfrm>
            <a:off x="0" y="6090407"/>
            <a:ext cx="12192000" cy="767593"/>
          </a:xfrm>
          <a:prstGeom prst="rect">
            <a:avLst/>
          </a:prstGeom>
          <a:solidFill>
            <a:srgbClr val="734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027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946555-4CB0-B418-D9F3-B80DE7A9D6E6}"/>
              </a:ext>
            </a:extLst>
          </p:cNvPr>
          <p:cNvSpPr/>
          <p:nvPr/>
        </p:nvSpPr>
        <p:spPr>
          <a:xfrm>
            <a:off x="0" y="6090407"/>
            <a:ext cx="12192000" cy="767593"/>
          </a:xfrm>
          <a:prstGeom prst="rect">
            <a:avLst/>
          </a:pr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24E65D-AC15-3606-9B23-ACF633657805}"/>
              </a:ext>
            </a:extLst>
          </p:cNvPr>
          <p:cNvSpPr txBox="1"/>
          <p:nvPr/>
        </p:nvSpPr>
        <p:spPr>
          <a:xfrm>
            <a:off x="4722312" y="331683"/>
            <a:ext cx="71089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latin typeface="+mj-lt"/>
              </a:rPr>
              <a:t>New Facility - DEED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B378B31-363F-E45B-9C61-F65D6547E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324462"/>
            <a:ext cx="3605836" cy="18029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C95327-5CE0-7ADA-B491-52F9B5F64F66}"/>
              </a:ext>
            </a:extLst>
          </p:cNvPr>
          <p:cNvSpPr txBox="1"/>
          <p:nvPr/>
        </p:nvSpPr>
        <p:spPr>
          <a:xfrm>
            <a:off x="4663711" y="1524721"/>
            <a:ext cx="7108907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>
                <a:ea typeface="Calibri"/>
                <a:cs typeface="Calibri"/>
              </a:rPr>
              <a:t>Action steps: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ea typeface="Calibri"/>
                <a:cs typeface="Calibri"/>
              </a:rPr>
              <a:t>Assigned DEED Project Manager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ea typeface="Calibri"/>
                <a:cs typeface="Calibri"/>
              </a:rPr>
              <a:t>Determine Location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ea typeface="Calibri"/>
                <a:cs typeface="Calibri"/>
              </a:rPr>
              <a:t>Submit project agreement and project use paperwork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ea typeface="Calibri"/>
                <a:cs typeface="Calibri"/>
              </a:rPr>
              <a:t> Submit project pre-design for approval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ea typeface="Calibri"/>
                <a:cs typeface="Calibri"/>
              </a:rPr>
              <a:t>Once approved, begin project steps with MMB and DEED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6F1232-6D2B-E19D-F7EB-9D6A983FA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64" y="2382635"/>
            <a:ext cx="3194272" cy="319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11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24E65D-AC15-3606-9B23-ACF633657805}"/>
              </a:ext>
            </a:extLst>
          </p:cNvPr>
          <p:cNvSpPr txBox="1"/>
          <p:nvPr/>
        </p:nvSpPr>
        <p:spPr>
          <a:xfrm>
            <a:off x="2567836" y="331683"/>
            <a:ext cx="92633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latin typeface="+mj-lt"/>
              </a:rPr>
              <a:t>New Facility – Building Committee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B378B31-363F-E45B-9C61-F65D6547E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324462"/>
            <a:ext cx="3605836" cy="1802918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1AC306-0314-2CDC-E658-1D69393C3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5775" y="1444113"/>
            <a:ext cx="6645443" cy="48370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l" rtl="0" fontAlgn="base">
              <a:buNone/>
            </a:pPr>
            <a:r>
              <a:rPr lang="en-US" sz="2000" b="1" i="0" dirty="0">
                <a:solidFill>
                  <a:srgbClr val="000000"/>
                </a:solidFill>
                <a:effectLst/>
              </a:rPr>
              <a:t>Building Committee Chair: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Steve Nash (Past Board Chair – Attorney)  </a:t>
            </a:r>
          </a:p>
          <a:p>
            <a:pPr marL="0" indent="0" algn="l" rtl="0" fontAlgn="base">
              <a:buNone/>
            </a:pPr>
            <a:r>
              <a:rPr lang="en-US" sz="2000" b="1" i="0" dirty="0">
                <a:solidFill>
                  <a:srgbClr val="000000"/>
                </a:solidFill>
                <a:effectLst/>
              </a:rPr>
              <a:t>Committee Members: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Paul Ekstrom (Real Estate), Bill Brass (retired PM with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Morcon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) Bob Malecha (Civil Engineer and facility construction), Anita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Lancello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Bydlon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(Real Estate, design, and construction management), XXX (?Architect?),  XXX (?open?) </a:t>
            </a:r>
          </a:p>
          <a:p>
            <a:pPr marL="0" indent="0" algn="l" rtl="0" fontAlgn="base"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Ad hoc members Ron Van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Heuveln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(PM and CM plan review), Matt McCoy (Fire and Life Safety review)  </a:t>
            </a:r>
          </a:p>
          <a:p>
            <a:pPr marL="0" indent="0" algn="l" rtl="0" fontAlgn="base">
              <a:lnSpc>
                <a:spcPct val="100000"/>
              </a:lnSpc>
              <a:spcBef>
                <a:spcPts val="0"/>
              </a:spcBef>
              <a:buNone/>
            </a:pPr>
            <a:endParaRPr lang="en-US" sz="1050" b="1" i="0" dirty="0">
              <a:solidFill>
                <a:srgbClr val="000000"/>
              </a:solidFill>
              <a:effectLst/>
            </a:endParaRPr>
          </a:p>
          <a:p>
            <a:pPr marL="0" indent="0" algn="l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i="0" dirty="0">
                <a:solidFill>
                  <a:srgbClr val="000000"/>
                </a:solidFill>
                <a:effectLst/>
              </a:rPr>
              <a:t>Committee Objectives: 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marL="0" indent="0" algn="l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Provide support and oversite to the HOPE 4 Youth’s new facility project with location site prep, design, construction, Owner’s Rep selection recommendation (if appropriate), RFP process for design and construction, and budget adherence.  </a:t>
            </a:r>
          </a:p>
          <a:p>
            <a:pPr marL="0" indent="0" algn="l" rtl="0" fontAlgn="base"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ea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2E4860-E461-65EB-856E-C4810D4BE62E}"/>
              </a:ext>
            </a:extLst>
          </p:cNvPr>
          <p:cNvSpPr/>
          <p:nvPr/>
        </p:nvSpPr>
        <p:spPr>
          <a:xfrm>
            <a:off x="0" y="6090407"/>
            <a:ext cx="12192000" cy="767593"/>
          </a:xfrm>
          <a:prstGeom prst="rect">
            <a:avLst/>
          </a:prstGeom>
          <a:solidFill>
            <a:srgbClr val="734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97BC33A-0BE0-E717-CF13-1380BEA92F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68501" y="2315923"/>
            <a:ext cx="4408370" cy="303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946555-4CB0-B418-D9F3-B80DE7A9D6E6}"/>
              </a:ext>
            </a:extLst>
          </p:cNvPr>
          <p:cNvSpPr/>
          <p:nvPr/>
        </p:nvSpPr>
        <p:spPr>
          <a:xfrm>
            <a:off x="0" y="6090407"/>
            <a:ext cx="12192000" cy="767593"/>
          </a:xfrm>
          <a:prstGeom prst="rect">
            <a:avLst/>
          </a:pr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B378B31-363F-E45B-9C61-F65D6547E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324462"/>
            <a:ext cx="3605836" cy="180291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8591993-4C5E-49D4-735C-0D7E1A97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3187"/>
            <a:ext cx="10515600" cy="1304925"/>
          </a:xfrm>
        </p:spPr>
        <p:txBody>
          <a:bodyPr/>
          <a:lstStyle/>
          <a:p>
            <a:pPr algn="ctr"/>
            <a:r>
              <a:rPr lang="en-US" dirty="0"/>
              <a:t>Welcome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BEE28B-072C-A0C5-F41D-98ACBFAB4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948112"/>
            <a:ext cx="10515600" cy="1304925"/>
          </a:xfrm>
        </p:spPr>
        <p:txBody>
          <a:bodyPr/>
          <a:lstStyle/>
          <a:p>
            <a:pPr algn="ctr"/>
            <a:r>
              <a:rPr lang="en-US" dirty="0"/>
              <a:t>Steve Nash</a:t>
            </a:r>
          </a:p>
          <a:p>
            <a:pPr algn="ctr"/>
            <a:r>
              <a:rPr lang="en-US" dirty="0"/>
              <a:t>Share: your connection to H4Y * how long on board * one </a:t>
            </a:r>
            <a:r>
              <a:rPr lang="en-US" i="1" dirty="0"/>
              <a:t>Fall</a:t>
            </a:r>
            <a:r>
              <a:rPr lang="en-US" dirty="0"/>
              <a:t> favorite</a:t>
            </a:r>
          </a:p>
        </p:txBody>
      </p:sp>
    </p:spTree>
    <p:extLst>
      <p:ext uri="{BB962C8B-B14F-4D97-AF65-F5344CB8AC3E}">
        <p14:creationId xmlns:p14="http://schemas.microsoft.com/office/powerpoint/2010/main" val="640643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24E65D-AC15-3606-9B23-ACF633657805}"/>
              </a:ext>
            </a:extLst>
          </p:cNvPr>
          <p:cNvSpPr txBox="1"/>
          <p:nvPr/>
        </p:nvSpPr>
        <p:spPr>
          <a:xfrm>
            <a:off x="5047989" y="331683"/>
            <a:ext cx="67832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latin typeface="+mj-lt"/>
              </a:rPr>
              <a:t>New Facility - Location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B378B31-363F-E45B-9C61-F65D6547E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324462"/>
            <a:ext cx="3605836" cy="180291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8AFD7E-5A80-A13C-FE14-DECBD3727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036" y="2441615"/>
            <a:ext cx="4875097" cy="37065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Ideal Option:</a:t>
            </a:r>
          </a:p>
          <a:p>
            <a:r>
              <a:rPr lang="en-US" sz="3200" dirty="0"/>
              <a:t>Northern Fridley</a:t>
            </a:r>
          </a:p>
          <a:p>
            <a:r>
              <a:rPr lang="en-US" sz="3200" dirty="0"/>
              <a:t>Zoned - Commercial</a:t>
            </a:r>
          </a:p>
          <a:p>
            <a:r>
              <a:rPr lang="en-US" sz="3200" dirty="0"/>
              <a:t>Within .5 miles of public transportation</a:t>
            </a:r>
          </a:p>
          <a:p>
            <a:r>
              <a:rPr lang="en-US" sz="3200" dirty="0"/>
              <a:t>Within the census track for NMTC</a:t>
            </a:r>
          </a:p>
          <a:p>
            <a:endParaRPr lang="en-US" dirty="0"/>
          </a:p>
        </p:txBody>
      </p:sp>
      <p:pic>
        <p:nvPicPr>
          <p:cNvPr id="13" name="Content Placeholder 12" descr="A map with numbers and a red square&#10;&#10;Description automatically generated">
            <a:extLst>
              <a:ext uri="{FF2B5EF4-FFF2-40B4-BE49-F238E27FC236}">
                <a16:creationId xmlns:a16="http://schemas.microsoft.com/office/drawing/2014/main" id="{CFA49F41-2F4A-FF49-3C7D-1DF21304D0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829" y="1001206"/>
            <a:ext cx="5559547" cy="5525111"/>
          </a:xfrm>
        </p:spPr>
      </p:pic>
    </p:spTree>
    <p:extLst>
      <p:ext uri="{BB962C8B-B14F-4D97-AF65-F5344CB8AC3E}">
        <p14:creationId xmlns:p14="http://schemas.microsoft.com/office/powerpoint/2010/main" val="272036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1AC306-0314-2CDC-E658-1D69393C3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7653" y="1444113"/>
            <a:ext cx="6493565" cy="48370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sz="6000" dirty="0">
              <a:ea typeface="Calibri"/>
              <a:cs typeface="Calibri"/>
            </a:endParaRPr>
          </a:p>
          <a:p>
            <a:pPr marL="0" indent="0" algn="ctr">
              <a:buNone/>
            </a:pPr>
            <a:endParaRPr lang="en-US" sz="6000" dirty="0">
              <a:ea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2E4860-E461-65EB-856E-C4810D4BE62E}"/>
              </a:ext>
            </a:extLst>
          </p:cNvPr>
          <p:cNvSpPr/>
          <p:nvPr/>
        </p:nvSpPr>
        <p:spPr>
          <a:xfrm>
            <a:off x="0" y="6090407"/>
            <a:ext cx="12192000" cy="767593"/>
          </a:xfrm>
          <a:prstGeom prst="rect">
            <a:avLst/>
          </a:prstGeom>
          <a:solidFill>
            <a:srgbClr val="734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2B6645-C63E-5B31-1CAA-E9CF71F64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90500"/>
            <a:ext cx="11744325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31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24E65D-AC15-3606-9B23-ACF633657805}"/>
              </a:ext>
            </a:extLst>
          </p:cNvPr>
          <p:cNvSpPr txBox="1"/>
          <p:nvPr/>
        </p:nvSpPr>
        <p:spPr>
          <a:xfrm>
            <a:off x="4371585" y="331683"/>
            <a:ext cx="74596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latin typeface="+mj-lt"/>
              </a:rPr>
              <a:t>New Facility - Board Support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B378B31-363F-E45B-9C61-F65D6547E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324462"/>
            <a:ext cx="3605836" cy="1802918"/>
          </a:xfrm>
          <a:prstGeom prst="rect">
            <a:avLst/>
          </a:prstGeom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B51CEB54-5AB6-B094-A1D3-882FA33A7F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844" y="2319451"/>
            <a:ext cx="3780741" cy="308746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2E4860-E461-65EB-856E-C4810D4BE62E}"/>
              </a:ext>
            </a:extLst>
          </p:cNvPr>
          <p:cNvSpPr/>
          <p:nvPr/>
        </p:nvSpPr>
        <p:spPr>
          <a:xfrm>
            <a:off x="0" y="6090407"/>
            <a:ext cx="12192000" cy="767593"/>
          </a:xfrm>
          <a:prstGeom prst="rect">
            <a:avLst/>
          </a:prstGeom>
          <a:solidFill>
            <a:srgbClr val="734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7E0C3D9-765A-6AE1-0149-AA0ACDA8D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9634" y="1101124"/>
            <a:ext cx="7692365" cy="4864486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Location connections </a:t>
            </a:r>
          </a:p>
          <a:p>
            <a:r>
              <a:rPr lang="en-US" sz="3600" dirty="0"/>
              <a:t>Event participation – mission amplification </a:t>
            </a:r>
          </a:p>
          <a:p>
            <a:r>
              <a:rPr lang="en-US" sz="3600" dirty="0"/>
              <a:t>Committee engagement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Program – </a:t>
            </a:r>
            <a:r>
              <a:rPr lang="en-US" sz="3200" dirty="0" err="1"/>
              <a:t>Prgm</a:t>
            </a:r>
            <a:r>
              <a:rPr lang="en-US" sz="3200" dirty="0"/>
              <a:t> asset recommendations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Finance – Ops budget oversight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Development – Fundraising/Marketing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Strategic Steering – Vision and Risk </a:t>
            </a:r>
            <a:r>
              <a:rPr lang="en-US" sz="3200" dirty="0" err="1"/>
              <a:t>Mngmt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Executive – Project oversight with expenditure approval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0842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3C2636E-93D0-45BF-2445-08FB2BF9B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9" y="212494"/>
            <a:ext cx="3778898" cy="188944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7DB9457-1712-68F1-E4B0-98D3492F9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3026"/>
            <a:ext cx="10515600" cy="1500187"/>
          </a:xfrm>
        </p:spPr>
        <p:txBody>
          <a:bodyPr/>
          <a:lstStyle/>
          <a:p>
            <a:pPr algn="ctr"/>
            <a:r>
              <a:rPr lang="en-US" dirty="0"/>
              <a:t>Annual Meeting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98AD11-C7BC-6122-96A0-F7581C3F4397}"/>
              </a:ext>
            </a:extLst>
          </p:cNvPr>
          <p:cNvSpPr/>
          <p:nvPr/>
        </p:nvSpPr>
        <p:spPr>
          <a:xfrm>
            <a:off x="0" y="6090407"/>
            <a:ext cx="12192000" cy="767593"/>
          </a:xfrm>
          <a:prstGeom prst="rect">
            <a:avLst/>
          </a:pr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632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24E65D-AC15-3606-9B23-ACF633657805}"/>
              </a:ext>
            </a:extLst>
          </p:cNvPr>
          <p:cNvSpPr txBox="1"/>
          <p:nvPr/>
        </p:nvSpPr>
        <p:spPr>
          <a:xfrm>
            <a:off x="4371585" y="331683"/>
            <a:ext cx="74596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latin typeface="+mj-lt"/>
              </a:rPr>
              <a:t>Annual Meeting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B378B31-363F-E45B-9C61-F65D6547E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324462"/>
            <a:ext cx="3605836" cy="1802918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1AC306-0314-2CDC-E658-1D69393C3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8755" y="1782316"/>
            <a:ext cx="6493565" cy="483707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ea typeface="Calibri"/>
                <a:cs typeface="Calibri"/>
              </a:rPr>
              <a:t>Chair &gt; Anna VonRueden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ea typeface="Calibri"/>
                <a:cs typeface="Calibri"/>
              </a:rPr>
              <a:t>Vice Chair &gt; Julie Cole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ea typeface="Calibri"/>
                <a:cs typeface="Calibri"/>
              </a:rPr>
              <a:t>Treasurer &gt; Don Phillips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ea typeface="Calibri"/>
                <a:cs typeface="Calibri"/>
              </a:rPr>
              <a:t>Secretary &gt; Linda Barnum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ea typeface="Calibri"/>
                <a:cs typeface="Calibri"/>
              </a:rPr>
              <a:t>Past Chair &gt; Steve Nash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3200" dirty="0">
              <a:ea typeface="Calibri"/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ea typeface="Calibri"/>
                <a:cs typeface="Calibri"/>
              </a:rPr>
              <a:t>No Bylaw or policy changes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dirty="0">
              <a:ea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2E4860-E461-65EB-856E-C4810D4BE62E}"/>
              </a:ext>
            </a:extLst>
          </p:cNvPr>
          <p:cNvSpPr/>
          <p:nvPr/>
        </p:nvSpPr>
        <p:spPr>
          <a:xfrm>
            <a:off x="0" y="6090407"/>
            <a:ext cx="12192000" cy="767593"/>
          </a:xfrm>
          <a:prstGeom prst="rect">
            <a:avLst/>
          </a:prstGeom>
          <a:solidFill>
            <a:srgbClr val="734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4500C5-8C26-A016-8C02-FB46E459F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888" y="2450440"/>
            <a:ext cx="3408123" cy="26336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Slate </a:t>
            </a:r>
          </a:p>
          <a:p>
            <a:pPr marL="0" indent="0" algn="ctr">
              <a:buNone/>
            </a:pPr>
            <a:r>
              <a:rPr lang="en-US" sz="4800" dirty="0"/>
              <a:t>of </a:t>
            </a:r>
          </a:p>
          <a:p>
            <a:pPr marL="0" indent="0" algn="ctr">
              <a:buNone/>
            </a:pPr>
            <a:r>
              <a:rPr lang="en-US" sz="4800" dirty="0"/>
              <a:t> Officers</a:t>
            </a:r>
          </a:p>
        </p:txBody>
      </p:sp>
    </p:spTree>
    <p:extLst>
      <p:ext uri="{BB962C8B-B14F-4D97-AF65-F5344CB8AC3E}">
        <p14:creationId xmlns:p14="http://schemas.microsoft.com/office/powerpoint/2010/main" val="2635184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946555-4CB0-B418-D9F3-B80DE7A9D6E6}"/>
              </a:ext>
            </a:extLst>
          </p:cNvPr>
          <p:cNvSpPr/>
          <p:nvPr/>
        </p:nvSpPr>
        <p:spPr>
          <a:xfrm>
            <a:off x="0" y="6090407"/>
            <a:ext cx="12192000" cy="767593"/>
          </a:xfrm>
          <a:prstGeom prst="rect">
            <a:avLst/>
          </a:pr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24E65D-AC15-3606-9B23-ACF633657805}"/>
              </a:ext>
            </a:extLst>
          </p:cNvPr>
          <p:cNvSpPr txBox="1"/>
          <p:nvPr/>
        </p:nvSpPr>
        <p:spPr>
          <a:xfrm>
            <a:off x="5047989" y="331683"/>
            <a:ext cx="67832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latin typeface="+mj-lt"/>
              </a:rPr>
              <a:t>Annual Meeting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B378B31-363F-E45B-9C61-F65D6547E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324462"/>
            <a:ext cx="3605836" cy="1802918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1AC306-0314-2CDC-E658-1D69393C3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96013" y="1716066"/>
            <a:ext cx="7606308" cy="377033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ea typeface="Calibri"/>
                <a:cs typeface="Calibri"/>
              </a:rPr>
              <a:t>Revenue - $1,995,280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ea typeface="Calibri"/>
                <a:cs typeface="Calibri"/>
              </a:rPr>
              <a:t>Expense - $1,990,419</a:t>
            </a: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ea typeface="Calibri"/>
                <a:cs typeface="Calibri"/>
              </a:rPr>
              <a:t>Deficit/Surplus – 4,861</a:t>
            </a: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*Defer to Budget Narrative and Budget Worksheet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F37BF-140F-DD68-1269-0827A6BF02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833" y="2553722"/>
            <a:ext cx="2735425" cy="20950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ea typeface="Calibri"/>
                <a:cs typeface="Calibri"/>
              </a:rPr>
              <a:t>2024 </a:t>
            </a:r>
          </a:p>
          <a:p>
            <a:pPr marL="0" indent="0" algn="ctr">
              <a:buNone/>
            </a:pPr>
            <a:r>
              <a:rPr lang="en-US" sz="4000" dirty="0">
                <a:ea typeface="Calibri"/>
                <a:cs typeface="Calibri"/>
              </a:rPr>
              <a:t>Budget </a:t>
            </a:r>
          </a:p>
          <a:p>
            <a:pPr marL="0" indent="0" algn="ctr">
              <a:buNone/>
            </a:pPr>
            <a:r>
              <a:rPr lang="en-US" sz="4000" dirty="0">
                <a:ea typeface="Calibri"/>
                <a:cs typeface="Calibri"/>
              </a:rPr>
              <a:t>Proposal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41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3C2636E-93D0-45BF-2445-08FB2BF9B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9" y="212494"/>
            <a:ext cx="3778898" cy="188944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7DB9457-1712-68F1-E4B0-98D3492F9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3026"/>
            <a:ext cx="10515600" cy="1500187"/>
          </a:xfrm>
        </p:spPr>
        <p:txBody>
          <a:bodyPr/>
          <a:lstStyle/>
          <a:p>
            <a:pPr algn="ctr"/>
            <a:r>
              <a:rPr lang="en-US" dirty="0"/>
              <a:t>Open Business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1A4E1A-396A-9FDB-E355-2A5ACBA94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205666"/>
            <a:ext cx="10515600" cy="767593"/>
          </a:xfrm>
        </p:spPr>
        <p:txBody>
          <a:bodyPr/>
          <a:lstStyle/>
          <a:p>
            <a:pPr algn="ctr"/>
            <a:r>
              <a:rPr lang="en-US" dirty="0"/>
              <a:t>All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98AD11-C7BC-6122-96A0-F7581C3F4397}"/>
              </a:ext>
            </a:extLst>
          </p:cNvPr>
          <p:cNvSpPr/>
          <p:nvPr/>
        </p:nvSpPr>
        <p:spPr>
          <a:xfrm>
            <a:off x="0" y="6090407"/>
            <a:ext cx="12192000" cy="767593"/>
          </a:xfrm>
          <a:prstGeom prst="rect">
            <a:avLst/>
          </a:pr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127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0909217B-7AEC-CFF7-98ED-AF44B6BE2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8024"/>
            <a:ext cx="3937276" cy="2624851"/>
          </a:xfrm>
          <a:prstGeom prst="rect">
            <a:avLst/>
          </a:prstGeom>
        </p:spPr>
      </p:pic>
      <p:pic>
        <p:nvPicPr>
          <p:cNvPr id="6" name="Picture 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2285511E-1F57-4A4E-9A16-B64A9BDFD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550" y="3868024"/>
            <a:ext cx="4317450" cy="2624850"/>
          </a:xfrm>
          <a:prstGeom prst="rect">
            <a:avLst/>
          </a:prstGeom>
        </p:spPr>
      </p:pic>
      <p:pic>
        <p:nvPicPr>
          <p:cNvPr id="10" name="Picture 9" descr="A picture containing person, indoor, hand, close&#10;&#10;Description automatically generated">
            <a:extLst>
              <a:ext uri="{FF2B5EF4-FFF2-40B4-BE49-F238E27FC236}">
                <a16:creationId xmlns:a16="http://schemas.microsoft.com/office/drawing/2014/main" id="{FDEF6A6D-0E0D-0F9D-7D23-2F0F90CE20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275" y="3868025"/>
            <a:ext cx="3937275" cy="2624850"/>
          </a:xfrm>
          <a:prstGeom prst="rect">
            <a:avLst/>
          </a:prstGeom>
        </p:spPr>
      </p:pic>
      <p:sp>
        <p:nvSpPr>
          <p:cNvPr id="11" name="Title 6">
            <a:extLst>
              <a:ext uri="{FF2B5EF4-FFF2-40B4-BE49-F238E27FC236}">
                <a16:creationId xmlns:a16="http://schemas.microsoft.com/office/drawing/2014/main" id="{15A8AEE6-025C-E406-2805-411EA21E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804151"/>
            <a:ext cx="12058650" cy="2624850"/>
          </a:xfrm>
        </p:spPr>
        <p:txBody>
          <a:bodyPr>
            <a:noAutofit/>
          </a:bodyPr>
          <a:lstStyle/>
          <a:p>
            <a:pPr algn="ctr"/>
            <a:r>
              <a:rPr lang="en-US" sz="12000" dirty="0">
                <a:solidFill>
                  <a:srgbClr val="F37321"/>
                </a:solidFill>
                <a:latin typeface="Headline One" panose="00000400000000000000" pitchFamily="2" charset="0"/>
              </a:rPr>
              <a:t>Thank You for a GREAT Year!</a:t>
            </a:r>
          </a:p>
        </p:txBody>
      </p:sp>
    </p:spTree>
    <p:extLst>
      <p:ext uri="{BB962C8B-B14F-4D97-AF65-F5344CB8AC3E}">
        <p14:creationId xmlns:p14="http://schemas.microsoft.com/office/powerpoint/2010/main" val="21379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3C2636E-93D0-45BF-2445-08FB2BF9B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9" y="212494"/>
            <a:ext cx="3778898" cy="18894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946555-4CB0-B418-D9F3-B80DE7A9D6E6}"/>
              </a:ext>
            </a:extLst>
          </p:cNvPr>
          <p:cNvSpPr/>
          <p:nvPr/>
        </p:nvSpPr>
        <p:spPr>
          <a:xfrm>
            <a:off x="0" y="6090407"/>
            <a:ext cx="12192000" cy="767593"/>
          </a:xfrm>
          <a:prstGeom prst="rect">
            <a:avLst/>
          </a:prstGeom>
          <a:solidFill>
            <a:srgbClr val="734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2048C0-5E41-C53B-1959-A1FA059F5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66963"/>
            <a:ext cx="10515600" cy="1390650"/>
          </a:xfrm>
        </p:spPr>
        <p:txBody>
          <a:bodyPr/>
          <a:lstStyle/>
          <a:p>
            <a:pPr algn="ctr"/>
            <a:r>
              <a:rPr lang="en-US" dirty="0"/>
              <a:t>Mission Moment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FF7D73-DB81-062D-593D-89DC2F7DA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21870"/>
            <a:ext cx="10515600" cy="968375"/>
          </a:xfrm>
        </p:spPr>
        <p:txBody>
          <a:bodyPr/>
          <a:lstStyle/>
          <a:p>
            <a:pPr algn="ctr"/>
            <a:r>
              <a:rPr lang="en-US" dirty="0"/>
              <a:t>Mark McNamer</a:t>
            </a:r>
          </a:p>
        </p:txBody>
      </p:sp>
    </p:spTree>
    <p:extLst>
      <p:ext uri="{BB962C8B-B14F-4D97-AF65-F5344CB8AC3E}">
        <p14:creationId xmlns:p14="http://schemas.microsoft.com/office/powerpoint/2010/main" val="3689798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946555-4CB0-B418-D9F3-B80DE7A9D6E6}"/>
              </a:ext>
            </a:extLst>
          </p:cNvPr>
          <p:cNvSpPr/>
          <p:nvPr/>
        </p:nvSpPr>
        <p:spPr>
          <a:xfrm>
            <a:off x="0" y="6090407"/>
            <a:ext cx="12192000" cy="767593"/>
          </a:xfrm>
          <a:prstGeom prst="rect">
            <a:avLst/>
          </a:pr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B378B31-363F-E45B-9C61-F65D6547E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324462"/>
            <a:ext cx="3605836" cy="180291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E00632E-75D9-CA0B-6A09-2D840297F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19363"/>
            <a:ext cx="10515600" cy="1500187"/>
          </a:xfrm>
        </p:spPr>
        <p:txBody>
          <a:bodyPr/>
          <a:lstStyle/>
          <a:p>
            <a:pPr algn="ctr"/>
            <a:r>
              <a:rPr lang="en-US" dirty="0"/>
              <a:t>Chairman’s Report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B4E9DE-34BC-B9BB-8E9E-4ABA59102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037015"/>
            <a:ext cx="10515600" cy="767594"/>
          </a:xfrm>
        </p:spPr>
        <p:txBody>
          <a:bodyPr/>
          <a:lstStyle/>
          <a:p>
            <a:pPr algn="ctr"/>
            <a:r>
              <a:rPr lang="en-US" dirty="0"/>
              <a:t>Steve Nash</a:t>
            </a:r>
          </a:p>
        </p:txBody>
      </p:sp>
    </p:spTree>
    <p:extLst>
      <p:ext uri="{BB962C8B-B14F-4D97-AF65-F5344CB8AC3E}">
        <p14:creationId xmlns:p14="http://schemas.microsoft.com/office/powerpoint/2010/main" val="1953149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3C2636E-93D0-45BF-2445-08FB2BF9B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9" y="212494"/>
            <a:ext cx="3778898" cy="18894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946555-4CB0-B418-D9F3-B80DE7A9D6E6}"/>
              </a:ext>
            </a:extLst>
          </p:cNvPr>
          <p:cNvSpPr/>
          <p:nvPr/>
        </p:nvSpPr>
        <p:spPr>
          <a:xfrm>
            <a:off x="0" y="6090407"/>
            <a:ext cx="12192000" cy="767593"/>
          </a:xfrm>
          <a:prstGeom prst="rect">
            <a:avLst/>
          </a:prstGeom>
          <a:solidFill>
            <a:srgbClr val="734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1ACE4C2E-1576-2519-4DD5-8024356D7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57" y="184461"/>
            <a:ext cx="7855226" cy="767594"/>
          </a:xfrm>
        </p:spPr>
        <p:txBody>
          <a:bodyPr/>
          <a:lstStyle/>
          <a:p>
            <a:pPr algn="r"/>
            <a:r>
              <a:rPr lang="en-US" dirty="0"/>
              <a:t>Minutes and Agenda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7D9C297-313B-D2B1-6D86-C7BEB1796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9923" y="1516957"/>
            <a:ext cx="3892826" cy="45734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Approval </a:t>
            </a:r>
          </a:p>
          <a:p>
            <a:pPr marL="0" indent="0" algn="ctr">
              <a:buNone/>
            </a:pPr>
            <a:r>
              <a:rPr lang="en-US" sz="4000" dirty="0"/>
              <a:t>of </a:t>
            </a:r>
          </a:p>
          <a:p>
            <a:pPr marL="0" indent="0" algn="ctr">
              <a:buNone/>
            </a:pPr>
            <a:r>
              <a:rPr lang="en-US" sz="4000" dirty="0"/>
              <a:t>September </a:t>
            </a:r>
          </a:p>
          <a:p>
            <a:pPr marL="0" indent="0" algn="ctr">
              <a:buNone/>
            </a:pPr>
            <a:r>
              <a:rPr lang="en-US" sz="4000" dirty="0"/>
              <a:t>Minutes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60BA437-B024-5393-8473-4FF032D07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8858" y="1031219"/>
            <a:ext cx="7583220" cy="50591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500" dirty="0"/>
              <a:t>Welcome - November Board Meeting</a:t>
            </a:r>
          </a:p>
          <a:p>
            <a:pPr marL="0" indent="0">
              <a:buNone/>
            </a:pPr>
            <a:endParaRPr lang="en-US" sz="5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000" dirty="0"/>
              <a:t>Chairman’s Report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000" dirty="0"/>
              <a:t>Strategic Discussion | Operational Updates:	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600" dirty="0"/>
              <a:t>2024-2026 Strategic Plan approval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600" dirty="0"/>
              <a:t>Finance Committee review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600" dirty="0"/>
              <a:t>New Facility Update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000" dirty="0"/>
              <a:t>ANNUAL MEETING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600" dirty="0"/>
              <a:t>Slate of Officers – Approval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600" dirty="0"/>
              <a:t>2024 budget presentation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000" dirty="0"/>
              <a:t>Adjourn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000" dirty="0"/>
              <a:t>EXECUTIVE SESSION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453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946555-4CB0-B418-D9F3-B80DE7A9D6E6}"/>
              </a:ext>
            </a:extLst>
          </p:cNvPr>
          <p:cNvSpPr/>
          <p:nvPr/>
        </p:nvSpPr>
        <p:spPr>
          <a:xfrm>
            <a:off x="0" y="6090407"/>
            <a:ext cx="12192000" cy="767593"/>
          </a:xfrm>
          <a:prstGeom prst="rect">
            <a:avLst/>
          </a:pr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24E65D-AC15-3606-9B23-ACF633657805}"/>
              </a:ext>
            </a:extLst>
          </p:cNvPr>
          <p:cNvSpPr txBox="1"/>
          <p:nvPr/>
        </p:nvSpPr>
        <p:spPr>
          <a:xfrm>
            <a:off x="4129088" y="324462"/>
            <a:ext cx="76623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Executive Committee Update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B378B31-363F-E45B-9C61-F65D6547E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324462"/>
            <a:ext cx="3605836" cy="1802918"/>
          </a:xfrm>
          <a:prstGeom prst="rect">
            <a:avLst/>
          </a:prstGeom>
        </p:spPr>
      </p:pic>
      <p:pic>
        <p:nvPicPr>
          <p:cNvPr id="14" name="Content Placeholder 13" descr="Board Of Directors with solid fill">
            <a:extLst>
              <a:ext uri="{FF2B5EF4-FFF2-40B4-BE49-F238E27FC236}">
                <a16:creationId xmlns:a16="http://schemas.microsoft.com/office/drawing/2014/main" id="{1CFC1138-33A6-3A1C-6B27-4E28FE30E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43651" y="2274220"/>
            <a:ext cx="2972594" cy="2972594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1BD268E-0487-43BA-7BC5-6B023DDBD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91341" y="1245341"/>
            <a:ext cx="6206238" cy="4162681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cs typeface="Calibri Light" panose="020F0302020204030204" pitchFamily="34" charset="0"/>
              </a:rPr>
              <a:t>Recap of the 2023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cs typeface="Calibri Light" panose="020F0302020204030204" pitchFamily="34" charset="0"/>
              </a:rPr>
              <a:t>Board resolution – Retirement Contribution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cs typeface="Calibri Light" panose="020F0302020204030204" pitchFamily="34" charset="0"/>
              </a:rPr>
              <a:t>Your time and talent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cs typeface="Calibri Light" panose="020F0302020204030204" pitchFamily="34" charset="0"/>
              </a:rPr>
              <a:t>Rounding out the board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3000" dirty="0">
                <a:cs typeface="Calibri Light" panose="020F0302020204030204" pitchFamily="34" charset="0"/>
              </a:rPr>
              <a:t>Fundraising/Marketing passion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cs typeface="Calibri Light" panose="020F0302020204030204" pitchFamily="34" charset="0"/>
              </a:rPr>
              <a:t>New Market Tax Credit vetting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cs typeface="Calibri Light" panose="020F0302020204030204" pitchFamily="34" charset="0"/>
              </a:rPr>
              <a:t>Outgoing Board Member appreciation </a:t>
            </a:r>
          </a:p>
        </p:txBody>
      </p:sp>
    </p:spTree>
    <p:extLst>
      <p:ext uri="{BB962C8B-B14F-4D97-AF65-F5344CB8AC3E}">
        <p14:creationId xmlns:p14="http://schemas.microsoft.com/office/powerpoint/2010/main" val="710364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24E65D-AC15-3606-9B23-ACF633657805}"/>
              </a:ext>
            </a:extLst>
          </p:cNvPr>
          <p:cNvSpPr txBox="1"/>
          <p:nvPr/>
        </p:nvSpPr>
        <p:spPr>
          <a:xfrm>
            <a:off x="4371585" y="331683"/>
            <a:ext cx="74596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latin typeface="+mj-lt"/>
              </a:rPr>
              <a:t>New Facility - Location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B378B31-363F-E45B-9C61-F65D6547E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324462"/>
            <a:ext cx="3605836" cy="1802918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1AC306-0314-2CDC-E658-1D69393C3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7653" y="1444113"/>
            <a:ext cx="6493565" cy="48370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sz="6000" dirty="0">
              <a:ea typeface="Calibri"/>
              <a:cs typeface="Calibri"/>
            </a:endParaRPr>
          </a:p>
          <a:p>
            <a:pPr marL="0" indent="0" algn="ctr">
              <a:buNone/>
            </a:pPr>
            <a:endParaRPr lang="en-US" sz="6000" dirty="0">
              <a:ea typeface="Calibri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AEBA71-A010-ACC2-367F-0329156F2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479" y="2127380"/>
            <a:ext cx="3251662" cy="24106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New Market Tax Credit Track</a:t>
            </a:r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7" name="Picture 6" descr="A map of a city&#10;&#10;Description automatically generated">
            <a:extLst>
              <a:ext uri="{FF2B5EF4-FFF2-40B4-BE49-F238E27FC236}">
                <a16:creationId xmlns:a16="http://schemas.microsoft.com/office/drawing/2014/main" id="{D2DCE1BA-1940-E1B4-8D06-BC96D6915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179149"/>
            <a:ext cx="6493565" cy="53471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3566A9-E54B-3923-3035-2185FB8A2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703" y="3930298"/>
            <a:ext cx="2243462" cy="16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5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946555-4CB0-B418-D9F3-B80DE7A9D6E6}"/>
              </a:ext>
            </a:extLst>
          </p:cNvPr>
          <p:cNvSpPr/>
          <p:nvPr/>
        </p:nvSpPr>
        <p:spPr>
          <a:xfrm>
            <a:off x="0" y="6090407"/>
            <a:ext cx="12192000" cy="767593"/>
          </a:xfrm>
          <a:prstGeom prst="rect">
            <a:avLst/>
          </a:pr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B378B31-363F-E45B-9C61-F65D6547E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324462"/>
            <a:ext cx="3605836" cy="1802918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1BD268E-0487-43BA-7BC5-6B023DDBD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81213" y="2518513"/>
            <a:ext cx="3910501" cy="2112111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cs typeface="Calibri Light" panose="020F0302020204030204" pitchFamily="34" charset="0"/>
              </a:rPr>
              <a:t>Thank you </a:t>
            </a:r>
          </a:p>
          <a:p>
            <a:pPr algn="ctr"/>
            <a:r>
              <a:rPr lang="en-US" sz="4000" dirty="0">
                <a:cs typeface="Calibri Light" panose="020F0302020204030204" pitchFamily="34" charset="0"/>
              </a:rPr>
              <a:t>Stephen Spears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A32433-14B8-F7AA-8378-C70BCDC20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418" y="1173192"/>
            <a:ext cx="3457432" cy="345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6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3C2636E-93D0-45BF-2445-08FB2BF9B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9" y="212494"/>
            <a:ext cx="3778898" cy="18894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946555-4CB0-B418-D9F3-B80DE7A9D6E6}"/>
              </a:ext>
            </a:extLst>
          </p:cNvPr>
          <p:cNvSpPr/>
          <p:nvPr/>
        </p:nvSpPr>
        <p:spPr>
          <a:xfrm>
            <a:off x="0" y="6090407"/>
            <a:ext cx="12192000" cy="767593"/>
          </a:xfrm>
          <a:prstGeom prst="rect">
            <a:avLst/>
          </a:prstGeom>
          <a:solidFill>
            <a:srgbClr val="734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843B56-6839-566F-ACFA-F3BD56A7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1943"/>
            <a:ext cx="10515600" cy="1690687"/>
          </a:xfrm>
        </p:spPr>
        <p:txBody>
          <a:bodyPr/>
          <a:lstStyle/>
          <a:p>
            <a:pPr algn="ctr"/>
            <a:r>
              <a:rPr lang="en-US" dirty="0"/>
              <a:t>Building our FUTURE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250706-BF19-BE3F-2D6D-6B9196CE3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922760"/>
            <a:ext cx="10515600" cy="654050"/>
          </a:xfrm>
        </p:spPr>
        <p:txBody>
          <a:bodyPr/>
          <a:lstStyle/>
          <a:p>
            <a:pPr algn="ctr"/>
            <a:r>
              <a:rPr lang="en-US" dirty="0"/>
              <a:t>Sue Woodard | Strategic Steering Committee</a:t>
            </a:r>
          </a:p>
        </p:txBody>
      </p:sp>
    </p:spTree>
    <p:extLst>
      <p:ext uri="{BB962C8B-B14F-4D97-AF65-F5344CB8AC3E}">
        <p14:creationId xmlns:p14="http://schemas.microsoft.com/office/powerpoint/2010/main" val="2016619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B9756EA0F3454192922B66768329F7" ma:contentTypeVersion="10" ma:contentTypeDescription="Create a new document." ma:contentTypeScope="" ma:versionID="973415571bf30367896e357e1f518efb">
  <xsd:schema xmlns:xsd="http://www.w3.org/2001/XMLSchema" xmlns:xs="http://www.w3.org/2001/XMLSchema" xmlns:p="http://schemas.microsoft.com/office/2006/metadata/properties" xmlns:ns2="1778d3ed-102f-42ab-b1eb-fdb82fdbc748" xmlns:ns3="699ec16a-fec9-48c8-9af4-9e95a3ece4f5" targetNamespace="http://schemas.microsoft.com/office/2006/metadata/properties" ma:root="true" ma:fieldsID="f0af88a3d9b7f9cfcc306c39a19c9616" ns2:_="" ns3:_="">
    <xsd:import namespace="1778d3ed-102f-42ab-b1eb-fdb82fdbc748"/>
    <xsd:import namespace="699ec16a-fec9-48c8-9af4-9e95a3ece4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8d3ed-102f-42ab-b1eb-fdb82fdbc7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beb4efc0-22b7-47a4-9aee-dd5e501990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9ec16a-fec9-48c8-9af4-9e95a3ece4f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22dc805-378d-4017-82ec-2d57e42388e7}" ma:internalName="TaxCatchAll" ma:showField="CatchAllData" ma:web="699ec16a-fec9-48c8-9af4-9e95a3ece4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99ec16a-fec9-48c8-9af4-9e95a3ece4f5" xsi:nil="true"/>
    <lcf76f155ced4ddcb4097134ff3c332f xmlns="1778d3ed-102f-42ab-b1eb-fdb82fdbc74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0B2FF5-276B-4C56-90F9-ED1681F4AA60}"/>
</file>

<file path=customXml/itemProps2.xml><?xml version="1.0" encoding="utf-8"?>
<ds:datastoreItem xmlns:ds="http://schemas.openxmlformats.org/officeDocument/2006/customXml" ds:itemID="{4D1CBC4D-90EE-4905-AA9D-A886AF3A5FFF}">
  <ds:schemaRefs>
    <ds:schemaRef ds:uri="http://schemas.microsoft.com/office/2006/metadata/properties"/>
    <ds:schemaRef ds:uri="http://purl.org/dc/terms/"/>
    <ds:schemaRef ds:uri="http://purl.org/dc/elements/1.1/"/>
    <ds:schemaRef ds:uri="0d97a10f-2916-4eec-b547-d9f4f003647b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a4db6358-8a87-43a0-9b8f-bc6743b1a4e6"/>
    <ds:schemaRef ds:uri="http://schemas.openxmlformats.org/package/2006/metadata/core-properties"/>
    <ds:schemaRef ds:uri="4a9eb970-9370-4a98-a450-0a4cde4ddcb5"/>
    <ds:schemaRef ds:uri="1423632b-81dd-4888-b446-19bf4f04379c"/>
  </ds:schemaRefs>
</ds:datastoreItem>
</file>

<file path=customXml/itemProps3.xml><?xml version="1.0" encoding="utf-8"?>
<ds:datastoreItem xmlns:ds="http://schemas.openxmlformats.org/officeDocument/2006/customXml" ds:itemID="{0CEA5084-DE3D-4BAC-A7ED-B3BEAFE724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2454</TotalTime>
  <Words>748</Words>
  <Application>Microsoft Office PowerPoint</Application>
  <PresentationFormat>Widescreen</PresentationFormat>
  <Paragraphs>144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Headline One</vt:lpstr>
      <vt:lpstr>Helvetica</vt:lpstr>
      <vt:lpstr>Wingdings</vt:lpstr>
      <vt:lpstr>Office Theme</vt:lpstr>
      <vt:lpstr>Governance Board Meeting</vt:lpstr>
      <vt:lpstr>Welcome</vt:lpstr>
      <vt:lpstr>Mission Moment</vt:lpstr>
      <vt:lpstr>Chairman’s Report</vt:lpstr>
      <vt:lpstr>Minutes and Agenda</vt:lpstr>
      <vt:lpstr>PowerPoint Presentation</vt:lpstr>
      <vt:lpstr>PowerPoint Presentation</vt:lpstr>
      <vt:lpstr>PowerPoint Presentation</vt:lpstr>
      <vt:lpstr>Building our FUTURE</vt:lpstr>
      <vt:lpstr>PowerPoint Presentation</vt:lpstr>
      <vt:lpstr>Strategic Goal &amp; Objectives: One NO CHANGES </vt:lpstr>
      <vt:lpstr>PowerPoint Presentation</vt:lpstr>
      <vt:lpstr>Strategic Goal &amp; Objectives: Three NO CHANGES </vt:lpstr>
      <vt:lpstr>PowerPoint Presentation</vt:lpstr>
      <vt:lpstr>Financial Report</vt:lpstr>
      <vt:lpstr>PowerPoint Presentation</vt:lpstr>
      <vt:lpstr>New Facility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Annual Meeting</vt:lpstr>
      <vt:lpstr>PowerPoint Presentation</vt:lpstr>
      <vt:lpstr>PowerPoint Presentation</vt:lpstr>
      <vt:lpstr>Open Business</vt:lpstr>
      <vt:lpstr>Thank You for a GREAT Year!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Abby Haubner</dc:creator>
  <cp:lastModifiedBy>LaChelle Williams</cp:lastModifiedBy>
  <cp:revision>143</cp:revision>
  <cp:lastPrinted>2023-03-21T18:24:03Z</cp:lastPrinted>
  <dcterms:created xsi:type="dcterms:W3CDTF">2023-03-09T20:44:07Z</dcterms:created>
  <dcterms:modified xsi:type="dcterms:W3CDTF">2023-11-27T14:01:48Z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0x0101004A050928CA44D14A8610BFCE8914F0BE</vt:lpwstr>
  </property>
  <property fmtid="{D5CDD505-2E9C-101B-9397-08002B2CF9AE}" pid="3" name="MediaServiceImageTags">
    <vt:lpwstr/>
  </property>
</Properties>
</file>