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0" r:id="rId5"/>
    <p:sldId id="299" r:id="rId6"/>
    <p:sldId id="295" r:id="rId7"/>
    <p:sldId id="258" r:id="rId8"/>
    <p:sldId id="259" r:id="rId9"/>
    <p:sldId id="298" r:id="rId10"/>
    <p:sldId id="319" r:id="rId11"/>
    <p:sldId id="320" r:id="rId12"/>
    <p:sldId id="303" r:id="rId13"/>
    <p:sldId id="313" r:id="rId14"/>
    <p:sldId id="328" r:id="rId15"/>
    <p:sldId id="329" r:id="rId16"/>
    <p:sldId id="330" r:id="rId17"/>
    <p:sldId id="331" r:id="rId18"/>
    <p:sldId id="309" r:id="rId19"/>
    <p:sldId id="332" r:id="rId20"/>
    <p:sldId id="306" r:id="rId21"/>
    <p:sldId id="296" r:id="rId22"/>
    <p:sldId id="314" r:id="rId23"/>
    <p:sldId id="308" r:id="rId24"/>
    <p:sldId id="257" r:id="rId25"/>
    <p:sldId id="315" r:id="rId26"/>
    <p:sldId id="321" r:id="rId27"/>
    <p:sldId id="322" r:id="rId28"/>
    <p:sldId id="316" r:id="rId29"/>
    <p:sldId id="323" r:id="rId30"/>
    <p:sldId id="326" r:id="rId31"/>
    <p:sldId id="325" r:id="rId32"/>
    <p:sldId id="327" r:id="rId33"/>
    <p:sldId id="324" r:id="rId34"/>
    <p:sldId id="307" r:id="rId35"/>
    <p:sldId id="262"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602"/>
    <a:srgbClr val="F37321"/>
    <a:srgbClr val="73479C"/>
    <a:srgbClr val="F8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E60A9-1F25-E2D0-6B9B-31A5566C0BB4}" v="90" dt="2023-09-25T17:27:38.850"/>
    <p1510:client id="{214B609A-4337-48F5-9EF7-B192B39C32F2}" v="27" dt="2023-09-20T14:59:09.617"/>
    <p1510:client id="{6403555B-6171-CD45-307B-6502EA9B860F}" v="491" dt="2023-09-25T16:14:50.270"/>
    <p1510:client id="{9B6F4252-F07F-4EA9-8D35-62923230BF94}" vWet="4" dt="2023-09-25T23:21:20.821"/>
    <p1510:client id="{BCC15F75-7083-1BD8-683E-EE6520EAECA9}" v="2" dt="2023-09-25T23:26:08.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Limanen" userId="S::blimanen@hope4youthmn.org::4a3d10c4-917e-40af-991b-9b215db9b3b1" providerId="AD" clId="Web-{BCC15F75-7083-1BD8-683E-EE6520EAECA9}"/>
    <pc:docChg chg="addSld delSld">
      <pc:chgData name="Brooke Limanen" userId="S::blimanen@hope4youthmn.org::4a3d10c4-917e-40af-991b-9b215db9b3b1" providerId="AD" clId="Web-{BCC15F75-7083-1BD8-683E-EE6520EAECA9}" dt="2023-09-25T23:26:08.148" v="1"/>
      <pc:docMkLst>
        <pc:docMk/>
      </pc:docMkLst>
      <pc:sldChg chg="new del">
        <pc:chgData name="Brooke Limanen" userId="S::blimanen@hope4youthmn.org::4a3d10c4-917e-40af-991b-9b215db9b3b1" providerId="AD" clId="Web-{BCC15F75-7083-1BD8-683E-EE6520EAECA9}" dt="2023-09-25T23:26:08.148" v="1"/>
        <pc:sldMkLst>
          <pc:docMk/>
          <pc:sldMk cId="44511425" sldId="33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A90E73-BBDD-4ED1-9B5B-7439F7B92829}"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6CCCD941-A531-478C-8A6A-121042C6F1D0}">
      <dgm:prSet/>
      <dgm:spPr/>
      <dgm:t>
        <a:bodyPr/>
        <a:lstStyle/>
        <a:p>
          <a:pPr>
            <a:defRPr cap="all"/>
          </a:pPr>
          <a:r>
            <a:rPr lang="en-US"/>
            <a:t>Board &amp; Committee Review</a:t>
          </a:r>
        </a:p>
      </dgm:t>
    </dgm:pt>
    <dgm:pt modelId="{433C4259-35AA-454C-BDA9-7ECB146F28A9}" type="parTrans" cxnId="{46F61671-F2C3-4293-8549-894A35A3369B}">
      <dgm:prSet/>
      <dgm:spPr/>
      <dgm:t>
        <a:bodyPr/>
        <a:lstStyle/>
        <a:p>
          <a:endParaRPr lang="en-US"/>
        </a:p>
      </dgm:t>
    </dgm:pt>
    <dgm:pt modelId="{F50E8603-F28A-458F-9B69-A48BFCD1B7A8}" type="sibTrans" cxnId="{46F61671-F2C3-4293-8549-894A35A3369B}">
      <dgm:prSet/>
      <dgm:spPr/>
      <dgm:t>
        <a:bodyPr/>
        <a:lstStyle/>
        <a:p>
          <a:endParaRPr lang="en-US"/>
        </a:p>
      </dgm:t>
    </dgm:pt>
    <dgm:pt modelId="{75975743-9CB3-46BA-B828-1F47D8BB0D0E}">
      <dgm:prSet/>
      <dgm:spPr/>
      <dgm:t>
        <a:bodyPr/>
        <a:lstStyle/>
        <a:p>
          <a:pPr>
            <a:defRPr cap="all"/>
          </a:pPr>
          <a:r>
            <a:rPr lang="en-US"/>
            <a:t>Strategic Plan Approval</a:t>
          </a:r>
        </a:p>
      </dgm:t>
    </dgm:pt>
    <dgm:pt modelId="{E8D71B00-533A-4AC4-979F-F7EADF79A997}" type="parTrans" cxnId="{D19CF280-9FB2-47E3-A089-4A27A140AEBC}">
      <dgm:prSet/>
      <dgm:spPr/>
      <dgm:t>
        <a:bodyPr/>
        <a:lstStyle/>
        <a:p>
          <a:endParaRPr lang="en-US"/>
        </a:p>
      </dgm:t>
    </dgm:pt>
    <dgm:pt modelId="{742D30AD-4E3A-4C85-BC57-C8894DD11C23}" type="sibTrans" cxnId="{D19CF280-9FB2-47E3-A089-4A27A140AEBC}">
      <dgm:prSet/>
      <dgm:spPr/>
      <dgm:t>
        <a:bodyPr/>
        <a:lstStyle/>
        <a:p>
          <a:endParaRPr lang="en-US"/>
        </a:p>
      </dgm:t>
    </dgm:pt>
    <dgm:pt modelId="{232C7615-719E-4AF5-98C4-93C196FF098D}">
      <dgm:prSet/>
      <dgm:spPr/>
      <dgm:t>
        <a:bodyPr/>
        <a:lstStyle/>
        <a:p>
          <a:pPr>
            <a:defRPr cap="all"/>
          </a:pPr>
          <a:r>
            <a:rPr lang="en-US"/>
            <a:t>Risk Management  Plan process</a:t>
          </a:r>
        </a:p>
      </dgm:t>
    </dgm:pt>
    <dgm:pt modelId="{E3304B74-E698-4DA3-AB56-939B00EFB43D}" type="parTrans" cxnId="{AF7E66D5-FE41-4BC4-840B-F76FFE861C2D}">
      <dgm:prSet/>
      <dgm:spPr/>
      <dgm:t>
        <a:bodyPr/>
        <a:lstStyle/>
        <a:p>
          <a:endParaRPr lang="en-US"/>
        </a:p>
      </dgm:t>
    </dgm:pt>
    <dgm:pt modelId="{F776678D-6049-45A7-81EA-B45134C5BE7F}" type="sibTrans" cxnId="{AF7E66D5-FE41-4BC4-840B-F76FFE861C2D}">
      <dgm:prSet/>
      <dgm:spPr/>
      <dgm:t>
        <a:bodyPr/>
        <a:lstStyle/>
        <a:p>
          <a:endParaRPr lang="en-US"/>
        </a:p>
      </dgm:t>
    </dgm:pt>
    <dgm:pt modelId="{22AD8E2A-655F-4684-BF50-ED2B758A0191}" type="pres">
      <dgm:prSet presAssocID="{0CA90E73-BBDD-4ED1-9B5B-7439F7B92829}" presName="hierChild1" presStyleCnt="0">
        <dgm:presLayoutVars>
          <dgm:chPref val="1"/>
          <dgm:dir/>
          <dgm:animOne val="branch"/>
          <dgm:animLvl val="lvl"/>
          <dgm:resizeHandles/>
        </dgm:presLayoutVars>
      </dgm:prSet>
      <dgm:spPr/>
    </dgm:pt>
    <dgm:pt modelId="{F483D225-FA17-4AD9-A4FE-1A1BF13A2B4A}" type="pres">
      <dgm:prSet presAssocID="{6CCCD941-A531-478C-8A6A-121042C6F1D0}" presName="hierRoot1" presStyleCnt="0"/>
      <dgm:spPr/>
    </dgm:pt>
    <dgm:pt modelId="{2F7F13F2-E8D0-4609-AACA-80C9DA1294A7}" type="pres">
      <dgm:prSet presAssocID="{6CCCD941-A531-478C-8A6A-121042C6F1D0}" presName="composite" presStyleCnt="0"/>
      <dgm:spPr/>
    </dgm:pt>
    <dgm:pt modelId="{61170993-8765-432D-8CD6-66BC422E576C}" type="pres">
      <dgm:prSet presAssocID="{6CCCD941-A531-478C-8A6A-121042C6F1D0}" presName="background" presStyleLbl="node0" presStyleIdx="0" presStyleCnt="3"/>
      <dgm:spPr/>
    </dgm:pt>
    <dgm:pt modelId="{5A259F91-577E-4D33-9899-A268FB51FED2}" type="pres">
      <dgm:prSet presAssocID="{6CCCD941-A531-478C-8A6A-121042C6F1D0}" presName="text" presStyleLbl="fgAcc0" presStyleIdx="0" presStyleCnt="3" custLinFactNeighborX="5095" custLinFactNeighborY="-544">
        <dgm:presLayoutVars>
          <dgm:chPref val="3"/>
        </dgm:presLayoutVars>
      </dgm:prSet>
      <dgm:spPr/>
    </dgm:pt>
    <dgm:pt modelId="{8A47D243-D971-442B-8E1E-868E78AC8F49}" type="pres">
      <dgm:prSet presAssocID="{6CCCD941-A531-478C-8A6A-121042C6F1D0}" presName="hierChild2" presStyleCnt="0"/>
      <dgm:spPr/>
    </dgm:pt>
    <dgm:pt modelId="{C629E1EE-5E48-4725-AD26-ADF99C89C94E}" type="pres">
      <dgm:prSet presAssocID="{75975743-9CB3-46BA-B828-1F47D8BB0D0E}" presName="hierRoot1" presStyleCnt="0"/>
      <dgm:spPr/>
    </dgm:pt>
    <dgm:pt modelId="{A9FD373B-9476-4BAA-809D-142293D26A11}" type="pres">
      <dgm:prSet presAssocID="{75975743-9CB3-46BA-B828-1F47D8BB0D0E}" presName="composite" presStyleCnt="0"/>
      <dgm:spPr/>
    </dgm:pt>
    <dgm:pt modelId="{816EFA3D-AD52-4686-ADD4-A65F46536B4F}" type="pres">
      <dgm:prSet presAssocID="{75975743-9CB3-46BA-B828-1F47D8BB0D0E}" presName="background" presStyleLbl="node0" presStyleIdx="1" presStyleCnt="3"/>
      <dgm:spPr/>
    </dgm:pt>
    <dgm:pt modelId="{DEAD13B0-DB96-4F93-A6E9-72520D574667}" type="pres">
      <dgm:prSet presAssocID="{75975743-9CB3-46BA-B828-1F47D8BB0D0E}" presName="text" presStyleLbl="fgAcc0" presStyleIdx="1" presStyleCnt="3">
        <dgm:presLayoutVars>
          <dgm:chPref val="3"/>
        </dgm:presLayoutVars>
      </dgm:prSet>
      <dgm:spPr/>
    </dgm:pt>
    <dgm:pt modelId="{3719CFF2-E449-4738-82DA-FC6FC8D0707D}" type="pres">
      <dgm:prSet presAssocID="{75975743-9CB3-46BA-B828-1F47D8BB0D0E}" presName="hierChild2" presStyleCnt="0"/>
      <dgm:spPr/>
    </dgm:pt>
    <dgm:pt modelId="{047C793E-B66C-4AFB-8723-BACACC5A2878}" type="pres">
      <dgm:prSet presAssocID="{232C7615-719E-4AF5-98C4-93C196FF098D}" presName="hierRoot1" presStyleCnt="0"/>
      <dgm:spPr/>
    </dgm:pt>
    <dgm:pt modelId="{EA4D572B-4B28-46E8-8E00-DC897E756216}" type="pres">
      <dgm:prSet presAssocID="{232C7615-719E-4AF5-98C4-93C196FF098D}" presName="composite" presStyleCnt="0"/>
      <dgm:spPr/>
    </dgm:pt>
    <dgm:pt modelId="{E5C0F340-0B36-4560-8A29-CC86D1276A5E}" type="pres">
      <dgm:prSet presAssocID="{232C7615-719E-4AF5-98C4-93C196FF098D}" presName="background" presStyleLbl="node0" presStyleIdx="2" presStyleCnt="3"/>
      <dgm:spPr/>
    </dgm:pt>
    <dgm:pt modelId="{2B14B190-EC0D-4BFC-8410-6420D3857655}" type="pres">
      <dgm:prSet presAssocID="{232C7615-719E-4AF5-98C4-93C196FF098D}" presName="text" presStyleLbl="fgAcc0" presStyleIdx="2" presStyleCnt="3">
        <dgm:presLayoutVars>
          <dgm:chPref val="3"/>
        </dgm:presLayoutVars>
      </dgm:prSet>
      <dgm:spPr/>
    </dgm:pt>
    <dgm:pt modelId="{D86E9D68-A9F0-42CC-8A86-95C17D8EE73F}" type="pres">
      <dgm:prSet presAssocID="{232C7615-719E-4AF5-98C4-93C196FF098D}" presName="hierChild2" presStyleCnt="0"/>
      <dgm:spPr/>
    </dgm:pt>
  </dgm:ptLst>
  <dgm:cxnLst>
    <dgm:cxn modelId="{12863B17-0C52-4832-B2A0-7D8E7578BBF8}" type="presOf" srcId="{232C7615-719E-4AF5-98C4-93C196FF098D}" destId="{2B14B190-EC0D-4BFC-8410-6420D3857655}" srcOrd="0" destOrd="0" presId="urn:microsoft.com/office/officeart/2005/8/layout/hierarchy1"/>
    <dgm:cxn modelId="{E5747329-2560-4575-AC92-A32D5B2F474D}" type="presOf" srcId="{75975743-9CB3-46BA-B828-1F47D8BB0D0E}" destId="{DEAD13B0-DB96-4F93-A6E9-72520D574667}" srcOrd="0" destOrd="0" presId="urn:microsoft.com/office/officeart/2005/8/layout/hierarchy1"/>
    <dgm:cxn modelId="{B33D2F69-79CF-4B78-A52A-46DED7F98ABB}" type="presOf" srcId="{0CA90E73-BBDD-4ED1-9B5B-7439F7B92829}" destId="{22AD8E2A-655F-4684-BF50-ED2B758A0191}" srcOrd="0" destOrd="0" presId="urn:microsoft.com/office/officeart/2005/8/layout/hierarchy1"/>
    <dgm:cxn modelId="{46F61671-F2C3-4293-8549-894A35A3369B}" srcId="{0CA90E73-BBDD-4ED1-9B5B-7439F7B92829}" destId="{6CCCD941-A531-478C-8A6A-121042C6F1D0}" srcOrd="0" destOrd="0" parTransId="{433C4259-35AA-454C-BDA9-7ECB146F28A9}" sibTransId="{F50E8603-F28A-458F-9B69-A48BFCD1B7A8}"/>
    <dgm:cxn modelId="{F393A679-FEFE-42DB-B0E2-42C4DD04AC8E}" type="presOf" srcId="{6CCCD941-A531-478C-8A6A-121042C6F1D0}" destId="{5A259F91-577E-4D33-9899-A268FB51FED2}" srcOrd="0" destOrd="0" presId="urn:microsoft.com/office/officeart/2005/8/layout/hierarchy1"/>
    <dgm:cxn modelId="{D19CF280-9FB2-47E3-A089-4A27A140AEBC}" srcId="{0CA90E73-BBDD-4ED1-9B5B-7439F7B92829}" destId="{75975743-9CB3-46BA-B828-1F47D8BB0D0E}" srcOrd="1" destOrd="0" parTransId="{E8D71B00-533A-4AC4-979F-F7EADF79A997}" sibTransId="{742D30AD-4E3A-4C85-BC57-C8894DD11C23}"/>
    <dgm:cxn modelId="{AF7E66D5-FE41-4BC4-840B-F76FFE861C2D}" srcId="{0CA90E73-BBDD-4ED1-9B5B-7439F7B92829}" destId="{232C7615-719E-4AF5-98C4-93C196FF098D}" srcOrd="2" destOrd="0" parTransId="{E3304B74-E698-4DA3-AB56-939B00EFB43D}" sibTransId="{F776678D-6049-45A7-81EA-B45134C5BE7F}"/>
    <dgm:cxn modelId="{43788D5C-1EED-4A95-87BD-00EAE3DE7483}" type="presParOf" srcId="{22AD8E2A-655F-4684-BF50-ED2B758A0191}" destId="{F483D225-FA17-4AD9-A4FE-1A1BF13A2B4A}" srcOrd="0" destOrd="0" presId="urn:microsoft.com/office/officeart/2005/8/layout/hierarchy1"/>
    <dgm:cxn modelId="{CB780445-439A-47D6-9CE3-F4127D75984F}" type="presParOf" srcId="{F483D225-FA17-4AD9-A4FE-1A1BF13A2B4A}" destId="{2F7F13F2-E8D0-4609-AACA-80C9DA1294A7}" srcOrd="0" destOrd="0" presId="urn:microsoft.com/office/officeart/2005/8/layout/hierarchy1"/>
    <dgm:cxn modelId="{ECBB5193-FC08-43A7-AB2B-8354313F7D1A}" type="presParOf" srcId="{2F7F13F2-E8D0-4609-AACA-80C9DA1294A7}" destId="{61170993-8765-432D-8CD6-66BC422E576C}" srcOrd="0" destOrd="0" presId="urn:microsoft.com/office/officeart/2005/8/layout/hierarchy1"/>
    <dgm:cxn modelId="{34106C09-7565-4DCD-8853-693F99B9225D}" type="presParOf" srcId="{2F7F13F2-E8D0-4609-AACA-80C9DA1294A7}" destId="{5A259F91-577E-4D33-9899-A268FB51FED2}" srcOrd="1" destOrd="0" presId="urn:microsoft.com/office/officeart/2005/8/layout/hierarchy1"/>
    <dgm:cxn modelId="{440B746A-BD58-4293-BB1B-98F6A9373C75}" type="presParOf" srcId="{F483D225-FA17-4AD9-A4FE-1A1BF13A2B4A}" destId="{8A47D243-D971-442B-8E1E-868E78AC8F49}" srcOrd="1" destOrd="0" presId="urn:microsoft.com/office/officeart/2005/8/layout/hierarchy1"/>
    <dgm:cxn modelId="{D539EEC8-29BD-4C4D-AA71-C8048AE0A957}" type="presParOf" srcId="{22AD8E2A-655F-4684-BF50-ED2B758A0191}" destId="{C629E1EE-5E48-4725-AD26-ADF99C89C94E}" srcOrd="1" destOrd="0" presId="urn:microsoft.com/office/officeart/2005/8/layout/hierarchy1"/>
    <dgm:cxn modelId="{86EE9DFB-EAE6-4355-8B39-8A939513D6C0}" type="presParOf" srcId="{C629E1EE-5E48-4725-AD26-ADF99C89C94E}" destId="{A9FD373B-9476-4BAA-809D-142293D26A11}" srcOrd="0" destOrd="0" presId="urn:microsoft.com/office/officeart/2005/8/layout/hierarchy1"/>
    <dgm:cxn modelId="{369C773E-6625-4BAE-80DC-9A9F790E1F9B}" type="presParOf" srcId="{A9FD373B-9476-4BAA-809D-142293D26A11}" destId="{816EFA3D-AD52-4686-ADD4-A65F46536B4F}" srcOrd="0" destOrd="0" presId="urn:microsoft.com/office/officeart/2005/8/layout/hierarchy1"/>
    <dgm:cxn modelId="{27061227-13A9-4095-A307-D55E4BF47F32}" type="presParOf" srcId="{A9FD373B-9476-4BAA-809D-142293D26A11}" destId="{DEAD13B0-DB96-4F93-A6E9-72520D574667}" srcOrd="1" destOrd="0" presId="urn:microsoft.com/office/officeart/2005/8/layout/hierarchy1"/>
    <dgm:cxn modelId="{C42BD7A1-50FC-4F17-B190-44FFDE887C1A}" type="presParOf" srcId="{C629E1EE-5E48-4725-AD26-ADF99C89C94E}" destId="{3719CFF2-E449-4738-82DA-FC6FC8D0707D}" srcOrd="1" destOrd="0" presId="urn:microsoft.com/office/officeart/2005/8/layout/hierarchy1"/>
    <dgm:cxn modelId="{8D2F94F3-1C47-448D-91FB-00FDE0833049}" type="presParOf" srcId="{22AD8E2A-655F-4684-BF50-ED2B758A0191}" destId="{047C793E-B66C-4AFB-8723-BACACC5A2878}" srcOrd="2" destOrd="0" presId="urn:microsoft.com/office/officeart/2005/8/layout/hierarchy1"/>
    <dgm:cxn modelId="{7A9580D8-C677-49E7-8500-646E14F65503}" type="presParOf" srcId="{047C793E-B66C-4AFB-8723-BACACC5A2878}" destId="{EA4D572B-4B28-46E8-8E00-DC897E756216}" srcOrd="0" destOrd="0" presId="urn:microsoft.com/office/officeart/2005/8/layout/hierarchy1"/>
    <dgm:cxn modelId="{15DF54E5-9063-4E9B-BF2C-CA72F38BBC63}" type="presParOf" srcId="{EA4D572B-4B28-46E8-8E00-DC897E756216}" destId="{E5C0F340-0B36-4560-8A29-CC86D1276A5E}" srcOrd="0" destOrd="0" presId="urn:microsoft.com/office/officeart/2005/8/layout/hierarchy1"/>
    <dgm:cxn modelId="{9880B758-841A-4377-8475-124491C851EE}" type="presParOf" srcId="{EA4D572B-4B28-46E8-8E00-DC897E756216}" destId="{2B14B190-EC0D-4BFC-8410-6420D3857655}" srcOrd="1" destOrd="0" presId="urn:microsoft.com/office/officeart/2005/8/layout/hierarchy1"/>
    <dgm:cxn modelId="{946E255D-3B75-4A32-B580-C1CC2CC8B4E6}" type="presParOf" srcId="{047C793E-B66C-4AFB-8723-BACACC5A2878}" destId="{D86E9D68-A9F0-42CC-8A86-95C17D8EE7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70993-8765-432D-8CD6-66BC422E576C}">
      <dsp:nvSpPr>
        <dsp:cNvPr id="0" name=""/>
        <dsp:cNvSpPr/>
      </dsp:nvSpPr>
      <dsp:spPr>
        <a:xfrm>
          <a:off x="108681" y="729169"/>
          <a:ext cx="2133101" cy="135451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A259F91-577E-4D33-9899-A268FB51FED2}">
      <dsp:nvSpPr>
        <dsp:cNvPr id="0" name=""/>
        <dsp:cNvSpPr/>
      </dsp:nvSpPr>
      <dsp:spPr>
        <a:xfrm>
          <a:off x="345692" y="954330"/>
          <a:ext cx="2133101" cy="13545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cap="all"/>
          </a:pPr>
          <a:r>
            <a:rPr lang="en-US" sz="2300" kern="1200"/>
            <a:t>Board &amp; Committee Review</a:t>
          </a:r>
        </a:p>
      </dsp:txBody>
      <dsp:txXfrm>
        <a:off x="385365" y="994003"/>
        <a:ext cx="2053755" cy="1275173"/>
      </dsp:txXfrm>
    </dsp:sp>
    <dsp:sp modelId="{816EFA3D-AD52-4686-ADD4-A65F46536B4F}">
      <dsp:nvSpPr>
        <dsp:cNvPr id="0" name=""/>
        <dsp:cNvSpPr/>
      </dsp:nvSpPr>
      <dsp:spPr>
        <a:xfrm>
          <a:off x="2607124" y="736538"/>
          <a:ext cx="2133101" cy="135451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AD13B0-DB96-4F93-A6E9-72520D574667}">
      <dsp:nvSpPr>
        <dsp:cNvPr id="0" name=""/>
        <dsp:cNvSpPr/>
      </dsp:nvSpPr>
      <dsp:spPr>
        <a:xfrm>
          <a:off x="2844135" y="961699"/>
          <a:ext cx="2133101" cy="13545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cap="all"/>
          </a:pPr>
          <a:r>
            <a:rPr lang="en-US" sz="2300" kern="1200"/>
            <a:t>Strategic Plan Approval</a:t>
          </a:r>
        </a:p>
      </dsp:txBody>
      <dsp:txXfrm>
        <a:off x="2883808" y="1001372"/>
        <a:ext cx="2053755" cy="1275173"/>
      </dsp:txXfrm>
    </dsp:sp>
    <dsp:sp modelId="{E5C0F340-0B36-4560-8A29-CC86D1276A5E}">
      <dsp:nvSpPr>
        <dsp:cNvPr id="0" name=""/>
        <dsp:cNvSpPr/>
      </dsp:nvSpPr>
      <dsp:spPr>
        <a:xfrm>
          <a:off x="5214248" y="736538"/>
          <a:ext cx="2133101" cy="135451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B14B190-EC0D-4BFC-8410-6420D3857655}">
      <dsp:nvSpPr>
        <dsp:cNvPr id="0" name=""/>
        <dsp:cNvSpPr/>
      </dsp:nvSpPr>
      <dsp:spPr>
        <a:xfrm>
          <a:off x="5451259" y="961699"/>
          <a:ext cx="2133101" cy="13545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cap="all"/>
          </a:pPr>
          <a:r>
            <a:rPr lang="en-US" sz="2300" kern="1200"/>
            <a:t>Risk Management  Plan process</a:t>
          </a:r>
        </a:p>
      </dsp:txBody>
      <dsp:txXfrm>
        <a:off x="5490932" y="1001372"/>
        <a:ext cx="2053755" cy="12751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85EA-3FCF-FDAF-4E2E-2DA6D663D2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3052B6-07BF-3344-0DA9-92274BCF7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419992-4493-1D1E-9B7E-DE57E04E77F0}"/>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5" name="Footer Placeholder 4">
            <a:extLst>
              <a:ext uri="{FF2B5EF4-FFF2-40B4-BE49-F238E27FC236}">
                <a16:creationId xmlns:a16="http://schemas.microsoft.com/office/drawing/2014/main" id="{4F615DA0-1F85-0571-DAB8-C8E0DB7CA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53F63-CB35-A06C-32F4-196623423E76}"/>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70352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839D-FC9B-8C7C-5C37-E1CB1517E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A97B1-C18E-2F9D-6689-53E0C57E3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855B-E0C0-2986-F64A-E0D362D3B0FC}"/>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5" name="Footer Placeholder 4">
            <a:extLst>
              <a:ext uri="{FF2B5EF4-FFF2-40B4-BE49-F238E27FC236}">
                <a16:creationId xmlns:a16="http://schemas.microsoft.com/office/drawing/2014/main" id="{F8FB45D7-9245-72CB-4655-F2AEE0F31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20410-51FA-C45F-F6FF-62D25EB85382}"/>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82096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0A130-ECD1-1CA8-80B9-50CE83A29D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22D40-C147-7CD1-749B-E246585037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1A069-6C41-6D08-1AEF-BCAE0D31EF36}"/>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5" name="Footer Placeholder 4">
            <a:extLst>
              <a:ext uri="{FF2B5EF4-FFF2-40B4-BE49-F238E27FC236}">
                <a16:creationId xmlns:a16="http://schemas.microsoft.com/office/drawing/2014/main" id="{0FB6FCD5-F7A0-174A-3EA3-1AF5AF9BE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AD0E8-3E07-9613-9B11-11ABDFA09CA2}"/>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90604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FE13-871F-DAE8-DA3D-89A8971A3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BD40B-67D2-1D14-0036-DA0ED4D3B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DD669-4BA6-4384-6C58-78671C5AB2EE}"/>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5" name="Footer Placeholder 4">
            <a:extLst>
              <a:ext uri="{FF2B5EF4-FFF2-40B4-BE49-F238E27FC236}">
                <a16:creationId xmlns:a16="http://schemas.microsoft.com/office/drawing/2014/main" id="{AA56E189-A0F9-C436-B5E7-942F0F18A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B58F-8EEF-43FE-1AD6-B78591B9CB59}"/>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080827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C438-E1C3-583A-DE0F-26AF3CCCCB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73070-4761-DDB4-94A9-8CC48223FD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199AA-AB18-8F48-F91A-5A11F1E92B3C}"/>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5" name="Footer Placeholder 4">
            <a:extLst>
              <a:ext uri="{FF2B5EF4-FFF2-40B4-BE49-F238E27FC236}">
                <a16:creationId xmlns:a16="http://schemas.microsoft.com/office/drawing/2014/main" id="{154DD78C-AAA3-7020-8B8F-C68A8B76B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61D4B-E9BA-B1E1-05B2-C4F572671D81}"/>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1703647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029C-7B78-2A22-E51E-C80AFDE6E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AFAC7-B6B8-1407-1E66-6DC2B887B8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DC231-E90C-B834-6C46-8DA6FC0FC3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8123C0-25EB-665C-A5A3-306D4ED6813D}"/>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6" name="Footer Placeholder 5">
            <a:extLst>
              <a:ext uri="{FF2B5EF4-FFF2-40B4-BE49-F238E27FC236}">
                <a16:creationId xmlns:a16="http://schemas.microsoft.com/office/drawing/2014/main" id="{BF4226F0-3B15-774D-8E95-DCDFA27DD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5E835-DB45-C164-F19C-3D455D372020}"/>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03793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A0B1-E460-DC94-280D-9931109F80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853458-71E5-8BD0-5BE6-87B360B31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74A4A1-1800-DE03-1FF9-A4E769351C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127CC7-2ADD-265B-8647-EB86AE4BFE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02B190-B06C-47A1-7202-EFA628C8AB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C9A970-E45D-D1CD-5074-EFA52850F921}"/>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8" name="Footer Placeholder 7">
            <a:extLst>
              <a:ext uri="{FF2B5EF4-FFF2-40B4-BE49-F238E27FC236}">
                <a16:creationId xmlns:a16="http://schemas.microsoft.com/office/drawing/2014/main" id="{2E19DBAE-2707-5FB2-5923-2AAF539AF3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2C583B-0074-EF91-48A2-858BC8CFF390}"/>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92259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3E1-5C70-B9BC-F1E1-D6FB83B2EF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B34899-EA4D-2B79-4D0E-C7ABF23FEA4F}"/>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4" name="Footer Placeholder 3">
            <a:extLst>
              <a:ext uri="{FF2B5EF4-FFF2-40B4-BE49-F238E27FC236}">
                <a16:creationId xmlns:a16="http://schemas.microsoft.com/office/drawing/2014/main" id="{E1222208-B734-CB16-9AA3-63E3AEC360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57D7E-CFDC-A186-814D-80D2EEDE06C5}"/>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147206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363F4-6A72-BF50-53B1-24980F5C0769}"/>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3" name="Footer Placeholder 2">
            <a:extLst>
              <a:ext uri="{FF2B5EF4-FFF2-40B4-BE49-F238E27FC236}">
                <a16:creationId xmlns:a16="http://schemas.microsoft.com/office/drawing/2014/main" id="{992AA81B-CAC6-8B51-B8BB-C4DCB6345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53D319-570E-39A3-15C3-B3193CB986FA}"/>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24114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A2B7-1F2B-C1E0-333B-AAD46E8F5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8B209C-4852-E991-D607-4D5CCBFE1F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934FFA-10CD-FFBB-F05E-8D232EA2F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09C53-AE83-615E-3DA2-6D380042FD6A}"/>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6" name="Footer Placeholder 5">
            <a:extLst>
              <a:ext uri="{FF2B5EF4-FFF2-40B4-BE49-F238E27FC236}">
                <a16:creationId xmlns:a16="http://schemas.microsoft.com/office/drawing/2014/main" id="{7EB6FA23-B446-3029-A76E-DE83F59E3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179ED-9647-21D1-E095-CFA4B23C0A4A}"/>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322213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63A1-4793-0625-567B-629B3FED1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D77AD-36C3-B5CD-BE2B-F23AF4C43C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0C9A56-B32A-8468-55EA-04CCC9B3A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CDF35-5A1F-126F-A18D-ECB4069745BE}"/>
              </a:ext>
            </a:extLst>
          </p:cNvPr>
          <p:cNvSpPr>
            <a:spLocks noGrp="1"/>
          </p:cNvSpPr>
          <p:nvPr>
            <p:ph type="dt" sz="half" idx="10"/>
          </p:nvPr>
        </p:nvSpPr>
        <p:spPr/>
        <p:txBody>
          <a:bodyPr/>
          <a:lstStyle/>
          <a:p>
            <a:fld id="{7BC67E67-7DF1-4B3C-820F-37EDEFF64928}" type="datetimeFigureOut">
              <a:rPr lang="en-US" smtClean="0"/>
              <a:t>9/25/2023</a:t>
            </a:fld>
            <a:endParaRPr lang="en-US"/>
          </a:p>
        </p:txBody>
      </p:sp>
      <p:sp>
        <p:nvSpPr>
          <p:cNvPr id="6" name="Footer Placeholder 5">
            <a:extLst>
              <a:ext uri="{FF2B5EF4-FFF2-40B4-BE49-F238E27FC236}">
                <a16:creationId xmlns:a16="http://schemas.microsoft.com/office/drawing/2014/main" id="{A40C82D3-7F95-9D65-B87A-597EF7725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8F6D4-5BA5-BD23-160F-4A9F009FCE06}"/>
              </a:ext>
            </a:extLst>
          </p:cNvPr>
          <p:cNvSpPr>
            <a:spLocks noGrp="1"/>
          </p:cNvSpPr>
          <p:nvPr>
            <p:ph type="sldNum" sz="quarter" idx="12"/>
          </p:nvPr>
        </p:nvSpPr>
        <p:spPr/>
        <p:txBody>
          <a:bodyPr/>
          <a:lstStyle/>
          <a:p>
            <a:fld id="{B15602E8-160B-4A97-A666-369E6D16DFE1}" type="slidenum">
              <a:rPr lang="en-US" smtClean="0"/>
              <a:t>‹#›</a:t>
            </a:fld>
            <a:endParaRPr lang="en-US"/>
          </a:p>
        </p:txBody>
      </p:sp>
    </p:spTree>
    <p:extLst>
      <p:ext uri="{BB962C8B-B14F-4D97-AF65-F5344CB8AC3E}">
        <p14:creationId xmlns:p14="http://schemas.microsoft.com/office/powerpoint/2010/main" val="289694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6C8F4-D1A9-09F3-71DC-1C88AAB97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264EA5-74A6-90AE-5444-CF0C25706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CAAFF-1D32-2279-F174-42D322525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67E67-7DF1-4B3C-820F-37EDEFF64928}" type="datetimeFigureOut">
              <a:rPr lang="en-US" smtClean="0"/>
              <a:t>9/25/2023</a:t>
            </a:fld>
            <a:endParaRPr lang="en-US"/>
          </a:p>
        </p:txBody>
      </p:sp>
      <p:sp>
        <p:nvSpPr>
          <p:cNvPr id="5" name="Footer Placeholder 4">
            <a:extLst>
              <a:ext uri="{FF2B5EF4-FFF2-40B4-BE49-F238E27FC236}">
                <a16:creationId xmlns:a16="http://schemas.microsoft.com/office/drawing/2014/main" id="{6B0AC1E5-2320-1AD9-5523-9D7CE2B2C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BF858-07DD-D4E3-EB8D-DDF659479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602E8-160B-4A97-A666-369E6D16DFE1}" type="slidenum">
              <a:rPr lang="en-US" smtClean="0"/>
              <a:t>‹#›</a:t>
            </a:fld>
            <a:endParaRPr lang="en-US"/>
          </a:p>
        </p:txBody>
      </p:sp>
    </p:spTree>
    <p:extLst>
      <p:ext uri="{BB962C8B-B14F-4D97-AF65-F5344CB8AC3E}">
        <p14:creationId xmlns:p14="http://schemas.microsoft.com/office/powerpoint/2010/main" val="1122615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in/james-lyght-7a506475/" TargetMode="External"/><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hyperlink" Target="https://www.linkedin.com/in/towne/" TargetMode="External"/><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with medium confidence">
            <a:extLst>
              <a:ext uri="{FF2B5EF4-FFF2-40B4-BE49-F238E27FC236}">
                <a16:creationId xmlns:a16="http://schemas.microsoft.com/office/drawing/2014/main" id="{448416AC-E669-6806-4866-8258A8A5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6ADB6BCD-9FD7-386C-8FCF-A8C55BE58B7B}"/>
              </a:ext>
            </a:extLst>
          </p:cNvPr>
          <p:cNvSpPr>
            <a:spLocks noGrp="1"/>
          </p:cNvSpPr>
          <p:nvPr>
            <p:ph type="ctrTitle"/>
          </p:nvPr>
        </p:nvSpPr>
        <p:spPr>
          <a:xfrm>
            <a:off x="2451652" y="2242359"/>
            <a:ext cx="9144000" cy="1186641"/>
          </a:xfrm>
        </p:spPr>
        <p:txBody>
          <a:bodyPr>
            <a:noAutofit/>
          </a:bodyPr>
          <a:lstStyle/>
          <a:p>
            <a:pPr algn="r"/>
            <a:r>
              <a:rPr lang="en-US">
                <a:latin typeface="Headline One" panose="00000400000000000000" pitchFamily="2" charset="0"/>
              </a:rPr>
              <a:t>Governance Board Meeting</a:t>
            </a:r>
          </a:p>
        </p:txBody>
      </p:sp>
      <p:sp>
        <p:nvSpPr>
          <p:cNvPr id="7" name="Subtitle 6">
            <a:extLst>
              <a:ext uri="{FF2B5EF4-FFF2-40B4-BE49-F238E27FC236}">
                <a16:creationId xmlns:a16="http://schemas.microsoft.com/office/drawing/2014/main" id="{E19C32B2-A619-3909-08B1-121CE834301E}"/>
              </a:ext>
            </a:extLst>
          </p:cNvPr>
          <p:cNvSpPr>
            <a:spLocks noGrp="1"/>
          </p:cNvSpPr>
          <p:nvPr>
            <p:ph type="subTitle" idx="1"/>
          </p:nvPr>
        </p:nvSpPr>
        <p:spPr>
          <a:xfrm>
            <a:off x="1523999" y="3602038"/>
            <a:ext cx="9978887" cy="578076"/>
          </a:xfrm>
        </p:spPr>
        <p:txBody>
          <a:bodyPr/>
          <a:lstStyle/>
          <a:p>
            <a:pPr algn="r"/>
            <a:r>
              <a:rPr lang="en-US">
                <a:latin typeface="Helvetica" panose="020B0403020202020204" pitchFamily="34" charset="0"/>
              </a:rPr>
              <a:t>September 25, 2023</a:t>
            </a:r>
          </a:p>
        </p:txBody>
      </p:sp>
      <p:pic>
        <p:nvPicPr>
          <p:cNvPr id="8" name="Picture 7" descr="A picture containing text&#10;&#10;Description automatically generated">
            <a:extLst>
              <a:ext uri="{FF2B5EF4-FFF2-40B4-BE49-F238E27FC236}">
                <a16:creationId xmlns:a16="http://schemas.microsoft.com/office/drawing/2014/main" id="{C6A089E8-2F7F-40B5-AAAB-DBA6D47B5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51" y="198551"/>
            <a:ext cx="3528948" cy="1764474"/>
          </a:xfrm>
          <a:prstGeom prst="rect">
            <a:avLst/>
          </a:prstGeom>
        </p:spPr>
      </p:pic>
    </p:spTree>
    <p:extLst>
      <p:ext uri="{BB962C8B-B14F-4D97-AF65-F5344CB8AC3E}">
        <p14:creationId xmlns:p14="http://schemas.microsoft.com/office/powerpoint/2010/main" val="3431695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6700448" y="0"/>
            <a:ext cx="5495925" cy="17780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kern="1200">
                <a:solidFill>
                  <a:schemeClr val="tx1"/>
                </a:solidFill>
                <a:latin typeface="+mj-lt"/>
                <a:ea typeface="+mj-ea"/>
                <a:cs typeface="+mj-cs"/>
              </a:rPr>
              <a:t>2024-2026 Strategic Plan </a:t>
            </a:r>
          </a:p>
          <a:p>
            <a:pPr>
              <a:lnSpc>
                <a:spcPct val="90000"/>
              </a:lnSpc>
              <a:spcBef>
                <a:spcPct val="0"/>
              </a:spcBef>
              <a:spcAft>
                <a:spcPts val="600"/>
              </a:spcAft>
            </a:pPr>
            <a:r>
              <a:rPr lang="en-US" sz="4100" kern="1200">
                <a:solidFill>
                  <a:schemeClr val="tx1"/>
                </a:solidFill>
                <a:latin typeface="+mj-lt"/>
                <a:ea typeface="+mj-ea"/>
                <a:cs typeface="+mj-cs"/>
              </a:rPr>
              <a:t>and Risk Management</a:t>
            </a:r>
          </a:p>
        </p:txBody>
      </p:sp>
      <p:pic>
        <p:nvPicPr>
          <p:cNvPr id="6" name="Content Placeholder 5">
            <a:extLst>
              <a:ext uri="{FF2B5EF4-FFF2-40B4-BE49-F238E27FC236}">
                <a16:creationId xmlns:a16="http://schemas.microsoft.com/office/drawing/2014/main" id="{3ED486F4-71BD-B9A5-221A-C7D7DB8B5243}"/>
              </a:ext>
            </a:extLst>
          </p:cNvPr>
          <p:cNvPicPr>
            <a:picLocks noGrp="1" noChangeAspect="1"/>
          </p:cNvPicPr>
          <p:nvPr>
            <p:ph sz="half" idx="1"/>
          </p:nvPr>
        </p:nvPicPr>
        <p:blipFill rotWithShape="1">
          <a:blip r:embed="rId2"/>
          <a:srcRect t="494" r="1" b="1"/>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ontent Placeholder 7">
            <a:extLst>
              <a:ext uri="{FF2B5EF4-FFF2-40B4-BE49-F238E27FC236}">
                <a16:creationId xmlns:a16="http://schemas.microsoft.com/office/drawing/2014/main" id="{78D9CE59-9A67-C694-71F8-7953030750E5}"/>
              </a:ext>
            </a:extLst>
          </p:cNvPr>
          <p:cNvGraphicFramePr>
            <a:graphicFrameLocks noGrp="1"/>
          </p:cNvGraphicFramePr>
          <p:nvPr>
            <p:ph sz="half" idx="2"/>
            <p:extLst>
              <p:ext uri="{D42A27DB-BD31-4B8C-83A1-F6EECF244321}">
                <p14:modId xmlns:p14="http://schemas.microsoft.com/office/powerpoint/2010/main" val="1742639196"/>
              </p:ext>
            </p:extLst>
          </p:nvPr>
        </p:nvGraphicFramePr>
        <p:xfrm>
          <a:off x="4355848" y="2005349"/>
          <a:ext cx="7584361" cy="3052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4B34F68-74FD-D267-E964-932ADA443686}"/>
              </a:ext>
            </a:extLst>
          </p:cNvPr>
          <p:cNvPicPr>
            <a:picLocks noChangeAspect="1"/>
          </p:cNvPicPr>
          <p:nvPr/>
        </p:nvPicPr>
        <p:blipFill>
          <a:blip r:embed="rId8"/>
          <a:stretch>
            <a:fillRect/>
          </a:stretch>
        </p:blipFill>
        <p:spPr>
          <a:xfrm>
            <a:off x="9799301" y="4909759"/>
            <a:ext cx="2397072" cy="1198536"/>
          </a:xfrm>
          <a:prstGeom prst="rect">
            <a:avLst/>
          </a:prstGeom>
        </p:spPr>
      </p:pic>
    </p:spTree>
    <p:extLst>
      <p:ext uri="{BB962C8B-B14F-4D97-AF65-F5344CB8AC3E}">
        <p14:creationId xmlns:p14="http://schemas.microsoft.com/office/powerpoint/2010/main" val="69362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CE4C2E-1576-2519-4DD5-8024356D7D3F}"/>
              </a:ext>
            </a:extLst>
          </p:cNvPr>
          <p:cNvSpPr>
            <a:spLocks noGrp="1"/>
          </p:cNvSpPr>
          <p:nvPr>
            <p:ph type="title"/>
          </p:nvPr>
        </p:nvSpPr>
        <p:spPr>
          <a:xfrm>
            <a:off x="3918857" y="389624"/>
            <a:ext cx="7855226" cy="767594"/>
          </a:xfrm>
        </p:spPr>
        <p:txBody>
          <a:bodyPr/>
          <a:lstStyle/>
          <a:p>
            <a:pPr algn="r"/>
            <a:r>
              <a:rPr lang="en-US"/>
              <a:t>Strategic Goal &amp; Objectives: One </a:t>
            </a:r>
          </a:p>
        </p:txBody>
      </p:sp>
      <p:sp>
        <p:nvSpPr>
          <p:cNvPr id="4" name="Content Placeholder 3">
            <a:extLst>
              <a:ext uri="{FF2B5EF4-FFF2-40B4-BE49-F238E27FC236}">
                <a16:creationId xmlns:a16="http://schemas.microsoft.com/office/drawing/2014/main" id="{294B70E3-7DC3-317A-5B1C-C5AFF30766A6}"/>
              </a:ext>
            </a:extLst>
          </p:cNvPr>
          <p:cNvSpPr>
            <a:spLocks noGrp="1"/>
          </p:cNvSpPr>
          <p:nvPr>
            <p:ph sz="half" idx="1"/>
          </p:nvPr>
        </p:nvSpPr>
        <p:spPr>
          <a:xfrm>
            <a:off x="304800" y="2101942"/>
            <a:ext cx="11040533" cy="4129525"/>
          </a:xfrm>
        </p:spPr>
        <p:txBody>
          <a:bodyPr>
            <a:normAutofit fontScale="92500" lnSpcReduction="20000"/>
          </a:bodyPr>
          <a:lstStyle/>
          <a:p>
            <a:pPr marL="457200" marR="0" lvl="1" indent="0">
              <a:lnSpc>
                <a:spcPct val="107000"/>
              </a:lnSpc>
              <a:spcBef>
                <a:spcPts val="0"/>
              </a:spcBef>
              <a:spcAft>
                <a:spcPts val="800"/>
              </a:spcAft>
              <a:buNone/>
            </a:pPr>
            <a:r>
              <a:rPr lang="en-US" sz="3200" b="1">
                <a:effectLst/>
                <a:ea typeface="Cambria" panose="02040503050406030204" pitchFamily="18" charset="0"/>
                <a:cs typeface="Times New Roman" panose="02020603050405020304" pitchFamily="18" charset="0"/>
              </a:rPr>
              <a:t>Provide life-enhancing programs empowering youth to reach their full potential  </a:t>
            </a:r>
            <a:endParaRPr lang="en-US" sz="3200">
              <a:effectLst/>
              <a:ea typeface="Cambria" panose="02040503050406030204" pitchFamily="18"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cs typeface="Times New Roman" panose="02020603050405020304" pitchFamily="18" charset="0"/>
              </a:rPr>
              <a:t>Deliver premier programs using the four-fold approach</a:t>
            </a: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cs typeface="Times New Roman" panose="02020603050405020304" pitchFamily="18" charset="0"/>
              </a:rPr>
              <a:t>Create a </a:t>
            </a:r>
            <a:r>
              <a:rPr lang="en-US" sz="3200" i="1">
                <a:effectLst/>
                <a:ea typeface="Cambria" panose="02040503050406030204" pitchFamily="18" charset="0"/>
                <a:cs typeface="Times New Roman" panose="02020603050405020304" pitchFamily="18" charset="0"/>
              </a:rPr>
              <a:t>center</a:t>
            </a:r>
            <a:r>
              <a:rPr lang="en-US" sz="3200">
                <a:effectLst/>
                <a:ea typeface="Cambria" panose="02040503050406030204" pitchFamily="18" charset="0"/>
                <a:cs typeface="Times New Roman" panose="02020603050405020304" pitchFamily="18" charset="0"/>
              </a:rPr>
              <a:t> of support at the Drop-In Center addressing immediate and long-term needs</a:t>
            </a: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cs typeface="Times New Roman" panose="02020603050405020304" pitchFamily="18" charset="0"/>
              </a:rPr>
              <a:t>Create a thriving place to live at HOPE Place to fully launch youth into the community</a:t>
            </a: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cs typeface="Times New Roman" panose="02020603050405020304" pitchFamily="18" charset="0"/>
              </a:rPr>
              <a:t>Expand social &amp; emotional well-being program offerings and resource partnerships  </a:t>
            </a:r>
          </a:p>
          <a:p>
            <a:endParaRPr lang="en-US"/>
          </a:p>
        </p:txBody>
      </p:sp>
    </p:spTree>
    <p:extLst>
      <p:ext uri="{BB962C8B-B14F-4D97-AF65-F5344CB8AC3E}">
        <p14:creationId xmlns:p14="http://schemas.microsoft.com/office/powerpoint/2010/main" val="24715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4156248" y="324462"/>
            <a:ext cx="7662375" cy="769441"/>
          </a:xfrm>
          <a:prstGeom prst="rect">
            <a:avLst/>
          </a:prstGeom>
          <a:noFill/>
        </p:spPr>
        <p:txBody>
          <a:bodyPr wrap="square">
            <a:spAutoFit/>
          </a:bodyPr>
          <a:lstStyle/>
          <a:p>
            <a:pPr algn="r"/>
            <a:r>
              <a:rPr lang="en-US" sz="4400">
                <a:latin typeface="Calibri Light" panose="020F0302020204030204" pitchFamily="34" charset="0"/>
                <a:cs typeface="Calibri Light" panose="020F0302020204030204" pitchFamily="34" charset="0"/>
              </a:rPr>
              <a:t>Strategic Goal &amp; Objectives: Two</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12" name="Text Placeholder 11">
            <a:extLst>
              <a:ext uri="{FF2B5EF4-FFF2-40B4-BE49-F238E27FC236}">
                <a16:creationId xmlns:a16="http://schemas.microsoft.com/office/drawing/2014/main" id="{E1BD268E-0487-43BA-7BC5-6B023DDBD944}"/>
              </a:ext>
            </a:extLst>
          </p:cNvPr>
          <p:cNvSpPr>
            <a:spLocks noGrp="1"/>
          </p:cNvSpPr>
          <p:nvPr>
            <p:ph type="body" sz="half" idx="2"/>
          </p:nvPr>
        </p:nvSpPr>
        <p:spPr>
          <a:xfrm>
            <a:off x="0" y="1850253"/>
            <a:ext cx="11930744" cy="4683285"/>
          </a:xfrm>
        </p:spPr>
        <p:txBody>
          <a:bodyPr>
            <a:normAutofit fontScale="77500" lnSpcReduction="20000"/>
          </a:bodyPr>
          <a:lstStyle/>
          <a:p>
            <a:pPr marR="0" lvl="1">
              <a:lnSpc>
                <a:spcPct val="107000"/>
              </a:lnSpc>
              <a:spcBef>
                <a:spcPts val="0"/>
              </a:spcBef>
              <a:spcAft>
                <a:spcPts val="800"/>
              </a:spcAft>
            </a:pPr>
            <a:r>
              <a:rPr lang="en-US" sz="3600" b="1">
                <a:effectLst/>
                <a:ea typeface="Cambria" panose="02040503050406030204" pitchFamily="18" charset="0"/>
                <a:cs typeface="Times New Roman" panose="02020603050405020304" pitchFamily="18" charset="0"/>
              </a:rPr>
              <a:t>Engage in transformational partnerships with community leaders, donors, and volunteers</a:t>
            </a:r>
            <a:endParaRPr lang="en-US" sz="3600">
              <a:effectLst/>
              <a:ea typeface="Cambria" panose="02040503050406030204" pitchFamily="18"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3600">
                <a:effectLst/>
                <a:ea typeface="Cambria" panose="02040503050406030204" pitchFamily="18" charset="0"/>
                <a:cs typeface="Times New Roman" panose="02020603050405020304" pitchFamily="18" charset="0"/>
              </a:rPr>
              <a:t>Strengthen partnerships with community leaders focused on homelessness and youth empowerment to provide imperative resources for our youth</a:t>
            </a:r>
          </a:p>
          <a:p>
            <a:pPr marL="1143000" marR="0" lvl="2" indent="-228600">
              <a:lnSpc>
                <a:spcPct val="107000"/>
              </a:lnSpc>
              <a:spcBef>
                <a:spcPts val="0"/>
              </a:spcBef>
              <a:spcAft>
                <a:spcPts val="0"/>
              </a:spcAft>
              <a:buFont typeface="+mj-lt"/>
              <a:buAutoNum type="romanLcPeriod"/>
            </a:pPr>
            <a:r>
              <a:rPr lang="en-US" sz="3600">
                <a:effectLst/>
                <a:ea typeface="Cambria" panose="02040503050406030204" pitchFamily="18" charset="0"/>
                <a:cs typeface="Times New Roman" panose="02020603050405020304" pitchFamily="18" charset="0"/>
              </a:rPr>
              <a:t>Enhance donor relations to build transformational relationships  </a:t>
            </a:r>
          </a:p>
          <a:p>
            <a:pPr marR="0" lvl="2">
              <a:lnSpc>
                <a:spcPct val="107000"/>
              </a:lnSpc>
              <a:spcBef>
                <a:spcPts val="0"/>
              </a:spcBef>
              <a:spcAft>
                <a:spcPts val="0"/>
              </a:spcAft>
            </a:pPr>
            <a:r>
              <a:rPr lang="en-US" sz="3600">
                <a:ea typeface="Cambria" panose="02040503050406030204" pitchFamily="18" charset="0"/>
                <a:cs typeface="Times New Roman" panose="02020603050405020304" pitchFamily="18" charset="0"/>
              </a:rPr>
              <a:t>   </a:t>
            </a:r>
            <a:r>
              <a:rPr lang="en-US" sz="3600">
                <a:effectLst/>
                <a:ea typeface="Cambria" panose="02040503050406030204" pitchFamily="18" charset="0"/>
                <a:cs typeface="Times New Roman" panose="02020603050405020304" pitchFamily="18" charset="0"/>
              </a:rPr>
              <a:t>resulting in innovative revenue generation</a:t>
            </a:r>
          </a:p>
          <a:p>
            <a:pPr marL="1143000" marR="0" lvl="2" indent="-228600">
              <a:lnSpc>
                <a:spcPct val="107000"/>
              </a:lnSpc>
              <a:spcBef>
                <a:spcPts val="0"/>
              </a:spcBef>
              <a:spcAft>
                <a:spcPts val="0"/>
              </a:spcAft>
              <a:buFont typeface="+mj-lt"/>
              <a:buAutoNum type="romanLcPeriod"/>
            </a:pPr>
            <a:r>
              <a:rPr lang="en-US" sz="3600">
                <a:effectLst/>
                <a:ea typeface="Cambria" panose="02040503050406030204" pitchFamily="18" charset="0"/>
                <a:cs typeface="Times New Roman" panose="02020603050405020304" pitchFamily="18" charset="0"/>
              </a:rPr>
              <a:t>Enhance volunteer opportunities and experience driving retention and increased engagement.</a:t>
            </a:r>
          </a:p>
          <a:p>
            <a:pPr marL="1143000" marR="0" lvl="2" indent="-228600">
              <a:lnSpc>
                <a:spcPct val="107000"/>
              </a:lnSpc>
              <a:spcBef>
                <a:spcPts val="0"/>
              </a:spcBef>
              <a:spcAft>
                <a:spcPts val="0"/>
              </a:spcAft>
              <a:buFont typeface="+mj-lt"/>
              <a:buAutoNum type="romanLcPeriod"/>
            </a:pPr>
            <a:r>
              <a:rPr lang="en-US" sz="3600">
                <a:effectLst/>
                <a:ea typeface="Cambria" panose="02040503050406030204" pitchFamily="18" charset="0"/>
                <a:cs typeface="Times New Roman" panose="02020603050405020304" pitchFamily="18" charset="0"/>
              </a:rPr>
              <a:t>Strengthen all stewardship efforts to foster greater connection and funder alignment to strategic priorities </a:t>
            </a:r>
          </a:p>
          <a:p>
            <a:endParaRPr lang="en-US" sz="3200">
              <a:cs typeface="Calibri Light" panose="020F0302020204030204" pitchFamily="34" charset="0"/>
            </a:endParaRPr>
          </a:p>
        </p:txBody>
      </p:sp>
    </p:spTree>
    <p:extLst>
      <p:ext uri="{BB962C8B-B14F-4D97-AF65-F5344CB8AC3E}">
        <p14:creationId xmlns:p14="http://schemas.microsoft.com/office/powerpoint/2010/main" val="2954058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CE4C2E-1576-2519-4DD5-8024356D7D3F}"/>
              </a:ext>
            </a:extLst>
          </p:cNvPr>
          <p:cNvSpPr>
            <a:spLocks noGrp="1"/>
          </p:cNvSpPr>
          <p:nvPr>
            <p:ph type="title"/>
          </p:nvPr>
        </p:nvSpPr>
        <p:spPr>
          <a:xfrm>
            <a:off x="3918857" y="404719"/>
            <a:ext cx="7855226" cy="767594"/>
          </a:xfrm>
        </p:spPr>
        <p:txBody>
          <a:bodyPr/>
          <a:lstStyle/>
          <a:p>
            <a:pPr algn="r"/>
            <a:r>
              <a:rPr lang="en-US"/>
              <a:t>Strategic Goal &amp; Objectives: Three </a:t>
            </a:r>
          </a:p>
        </p:txBody>
      </p:sp>
      <p:sp>
        <p:nvSpPr>
          <p:cNvPr id="4" name="Content Placeholder 3">
            <a:extLst>
              <a:ext uri="{FF2B5EF4-FFF2-40B4-BE49-F238E27FC236}">
                <a16:creationId xmlns:a16="http://schemas.microsoft.com/office/drawing/2014/main" id="{294B70E3-7DC3-317A-5B1C-C5AFF30766A6}"/>
              </a:ext>
            </a:extLst>
          </p:cNvPr>
          <p:cNvSpPr>
            <a:spLocks noGrp="1"/>
          </p:cNvSpPr>
          <p:nvPr>
            <p:ph sz="half" idx="1"/>
          </p:nvPr>
        </p:nvSpPr>
        <p:spPr>
          <a:xfrm>
            <a:off x="270933" y="2101943"/>
            <a:ext cx="11503150" cy="4351338"/>
          </a:xfrm>
        </p:spPr>
        <p:txBody>
          <a:bodyPr/>
          <a:lstStyle/>
          <a:p>
            <a:pPr marL="457200" marR="0" lvl="1" indent="0">
              <a:lnSpc>
                <a:spcPct val="107000"/>
              </a:lnSpc>
              <a:spcBef>
                <a:spcPts val="0"/>
              </a:spcBef>
              <a:spcAft>
                <a:spcPts val="800"/>
              </a:spcAft>
              <a:buNone/>
            </a:pPr>
            <a:r>
              <a:rPr lang="en-US" sz="3000" b="1">
                <a:effectLst/>
                <a:ea typeface="Cambria" panose="02040503050406030204" pitchFamily="18" charset="0"/>
                <a:cs typeface="Times New Roman" panose="02020603050405020304" pitchFamily="18" charset="0"/>
              </a:rPr>
              <a:t>Laser focus on premier staff retention and operational improvement </a:t>
            </a:r>
            <a:endParaRPr lang="en-US" sz="3000">
              <a:effectLst/>
              <a:ea typeface="Cambria" panose="02040503050406030204" pitchFamily="18"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3000">
                <a:effectLst/>
                <a:ea typeface="Cambria" panose="02040503050406030204" pitchFamily="18" charset="0"/>
                <a:cs typeface="Times New Roman" panose="02020603050405020304" pitchFamily="18" charset="0"/>
              </a:rPr>
              <a:t>Strengthen a transparent culture driving team engagement </a:t>
            </a:r>
          </a:p>
          <a:p>
            <a:pPr marL="1143000" marR="0" lvl="2" indent="-228600">
              <a:lnSpc>
                <a:spcPct val="107000"/>
              </a:lnSpc>
              <a:spcBef>
                <a:spcPts val="0"/>
              </a:spcBef>
              <a:spcAft>
                <a:spcPts val="0"/>
              </a:spcAft>
              <a:buFont typeface="+mj-lt"/>
              <a:buAutoNum type="romanLcPeriod"/>
            </a:pPr>
            <a:r>
              <a:rPr lang="en-US" sz="3000">
                <a:effectLst/>
                <a:ea typeface="Cambria" panose="02040503050406030204" pitchFamily="18" charset="0"/>
                <a:cs typeface="Times New Roman" panose="02020603050405020304" pitchFamily="18" charset="0"/>
              </a:rPr>
              <a:t>Deepen employee benefit expansion to elevate attractiveness and retention</a:t>
            </a:r>
          </a:p>
          <a:p>
            <a:pPr marL="1143000" marR="0" lvl="2" indent="-228600">
              <a:lnSpc>
                <a:spcPct val="107000"/>
              </a:lnSpc>
              <a:spcBef>
                <a:spcPts val="0"/>
              </a:spcBef>
              <a:spcAft>
                <a:spcPts val="0"/>
              </a:spcAft>
              <a:buFont typeface="+mj-lt"/>
              <a:buAutoNum type="romanLcPeriod"/>
            </a:pPr>
            <a:r>
              <a:rPr lang="en-US" sz="3000">
                <a:effectLst/>
                <a:ea typeface="Cambria" panose="02040503050406030204" pitchFamily="18" charset="0"/>
                <a:cs typeface="Times New Roman" panose="02020603050405020304" pitchFamily="18" charset="0"/>
              </a:rPr>
              <a:t>Ensure HOPE 4 Youth sustains an inclusive, equitable, and diverse culture</a:t>
            </a:r>
          </a:p>
          <a:p>
            <a:pPr marL="1143000" marR="0" lvl="2" indent="-228600">
              <a:lnSpc>
                <a:spcPct val="107000"/>
              </a:lnSpc>
              <a:spcBef>
                <a:spcPts val="0"/>
              </a:spcBef>
              <a:spcAft>
                <a:spcPts val="0"/>
              </a:spcAft>
              <a:buFont typeface="+mj-lt"/>
              <a:buAutoNum type="romanLcPeriod"/>
            </a:pPr>
            <a:r>
              <a:rPr lang="en-US" sz="3000">
                <a:effectLst/>
                <a:ea typeface="Cambria" panose="02040503050406030204" pitchFamily="18" charset="0"/>
                <a:cs typeface="Times New Roman" panose="02020603050405020304" pitchFamily="18" charset="0"/>
              </a:rPr>
              <a:t>Embody a strengths-based mindset, behavior, and actions </a:t>
            </a:r>
          </a:p>
          <a:p>
            <a:endParaRPr lang="en-US"/>
          </a:p>
        </p:txBody>
      </p:sp>
    </p:spTree>
    <p:extLst>
      <p:ext uri="{BB962C8B-B14F-4D97-AF65-F5344CB8AC3E}">
        <p14:creationId xmlns:p14="http://schemas.microsoft.com/office/powerpoint/2010/main" val="2553368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4156248" y="324462"/>
            <a:ext cx="7662375" cy="769441"/>
          </a:xfrm>
          <a:prstGeom prst="rect">
            <a:avLst/>
          </a:prstGeom>
          <a:noFill/>
        </p:spPr>
        <p:txBody>
          <a:bodyPr wrap="square">
            <a:spAutoFit/>
          </a:bodyPr>
          <a:lstStyle/>
          <a:p>
            <a:pPr algn="r"/>
            <a:r>
              <a:rPr lang="en-US" sz="4400">
                <a:latin typeface="Calibri Light" panose="020F0302020204030204" pitchFamily="34" charset="0"/>
                <a:cs typeface="Calibri Light" panose="020F0302020204030204" pitchFamily="34" charset="0"/>
              </a:rPr>
              <a:t>Strategic Goal &amp; Objectives: Four</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12" name="Text Placeholder 11">
            <a:extLst>
              <a:ext uri="{FF2B5EF4-FFF2-40B4-BE49-F238E27FC236}">
                <a16:creationId xmlns:a16="http://schemas.microsoft.com/office/drawing/2014/main" id="{E1BD268E-0487-43BA-7BC5-6B023DDBD944}"/>
              </a:ext>
            </a:extLst>
          </p:cNvPr>
          <p:cNvSpPr>
            <a:spLocks noGrp="1"/>
          </p:cNvSpPr>
          <p:nvPr>
            <p:ph type="body" sz="half" idx="2"/>
          </p:nvPr>
        </p:nvSpPr>
        <p:spPr>
          <a:xfrm>
            <a:off x="596348" y="2014331"/>
            <a:ext cx="11222275" cy="3953170"/>
          </a:xfrm>
        </p:spPr>
        <p:txBody>
          <a:bodyPr>
            <a:normAutofit/>
          </a:bodyPr>
          <a:lstStyle/>
          <a:p>
            <a:pPr marR="0" lvl="1">
              <a:lnSpc>
                <a:spcPct val="107000"/>
              </a:lnSpc>
              <a:spcBef>
                <a:spcPts val="0"/>
              </a:spcBef>
              <a:spcAft>
                <a:spcPts val="800"/>
              </a:spcAft>
            </a:pPr>
            <a:r>
              <a:rPr lang="en-US" sz="3200" b="1">
                <a:effectLst/>
                <a:ea typeface="Cambria" panose="02040503050406030204" pitchFamily="18" charset="0"/>
                <a:cs typeface="Times New Roman" panose="02020603050405020304" pitchFamily="18" charset="0"/>
              </a:rPr>
              <a:t>Determine viability, location, and funding plan for new HOPE 4 Youth (Drop-in) Center</a:t>
            </a:r>
            <a:endParaRPr lang="en-US" sz="3200">
              <a:effectLst/>
              <a:ea typeface="Cambria" panose="02040503050406030204" pitchFamily="18"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cs typeface="Times New Roman" panose="02020603050405020304" pitchFamily="18" charset="0"/>
              </a:rPr>
              <a:t>Feasibility study </a:t>
            </a: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cs typeface="Times New Roman" panose="02020603050405020304" pitchFamily="18" charset="0"/>
              </a:rPr>
              <a:t>Explore legislative funding</a:t>
            </a: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cs typeface="Times New Roman" panose="02020603050405020304" pitchFamily="18" charset="0"/>
              </a:rPr>
              <a:t>Explore capital campaign </a:t>
            </a:r>
            <a:endParaRPr lang="en-US" sz="3200">
              <a:ea typeface="Cambria" panose="02040503050406030204" pitchFamily="18"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3200">
                <a:effectLst/>
                <a:ea typeface="Cambria" panose="02040503050406030204" pitchFamily="18" charset="0"/>
              </a:rPr>
              <a:t>Explore new rental options</a:t>
            </a:r>
            <a:endParaRPr lang="en-US" sz="3200">
              <a:ea typeface="Cambria" panose="02040503050406030204" pitchFamily="18" charset="0"/>
              <a:cs typeface="Calibri Light" panose="020F0302020204030204" pitchFamily="34" charset="0"/>
            </a:endParaRPr>
          </a:p>
        </p:txBody>
      </p:sp>
    </p:spTree>
    <p:extLst>
      <p:ext uri="{BB962C8B-B14F-4D97-AF65-F5344CB8AC3E}">
        <p14:creationId xmlns:p14="http://schemas.microsoft.com/office/powerpoint/2010/main" val="398628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4" name="Title 3">
            <a:extLst>
              <a:ext uri="{FF2B5EF4-FFF2-40B4-BE49-F238E27FC236}">
                <a16:creationId xmlns:a16="http://schemas.microsoft.com/office/drawing/2014/main" id="{E4392BA4-7714-F302-6DB3-CE8FD84645E9}"/>
              </a:ext>
            </a:extLst>
          </p:cNvPr>
          <p:cNvSpPr>
            <a:spLocks noGrp="1"/>
          </p:cNvSpPr>
          <p:nvPr>
            <p:ph type="title"/>
          </p:nvPr>
        </p:nvSpPr>
        <p:spPr>
          <a:xfrm>
            <a:off x="838200" y="2323050"/>
            <a:ext cx="10515600" cy="1492950"/>
          </a:xfrm>
        </p:spPr>
        <p:txBody>
          <a:bodyPr/>
          <a:lstStyle/>
          <a:p>
            <a:pPr algn="ctr"/>
            <a:r>
              <a:rPr lang="en-US"/>
              <a:t>Advancement Update</a:t>
            </a:r>
          </a:p>
        </p:txBody>
      </p:sp>
      <p:sp>
        <p:nvSpPr>
          <p:cNvPr id="5" name="Text Placeholder 4">
            <a:extLst>
              <a:ext uri="{FF2B5EF4-FFF2-40B4-BE49-F238E27FC236}">
                <a16:creationId xmlns:a16="http://schemas.microsoft.com/office/drawing/2014/main" id="{541532D5-2DBA-CB5D-B5F5-2D720BE1A11B}"/>
              </a:ext>
            </a:extLst>
          </p:cNvPr>
          <p:cNvSpPr>
            <a:spLocks noGrp="1"/>
          </p:cNvSpPr>
          <p:nvPr>
            <p:ph type="body" idx="1"/>
          </p:nvPr>
        </p:nvSpPr>
        <p:spPr>
          <a:xfrm>
            <a:off x="838200" y="3842988"/>
            <a:ext cx="10515600" cy="558799"/>
          </a:xfrm>
        </p:spPr>
        <p:txBody>
          <a:bodyPr/>
          <a:lstStyle/>
          <a:p>
            <a:pPr algn="ctr"/>
            <a:r>
              <a:rPr lang="en-US"/>
              <a:t>Nikki Kalvin | JJ Slag</a:t>
            </a:r>
          </a:p>
        </p:txBody>
      </p:sp>
      <p:sp>
        <p:nvSpPr>
          <p:cNvPr id="2" name="Rectangle 1">
            <a:extLst>
              <a:ext uri="{FF2B5EF4-FFF2-40B4-BE49-F238E27FC236}">
                <a16:creationId xmlns:a16="http://schemas.microsoft.com/office/drawing/2014/main" id="{D5EBADDC-A76F-64AF-98D5-0168B6F4651F}"/>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027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white and orange rectangular cards with black text&#10;&#10;Description automatically generated">
            <a:extLst>
              <a:ext uri="{FF2B5EF4-FFF2-40B4-BE49-F238E27FC236}">
                <a16:creationId xmlns:a16="http://schemas.microsoft.com/office/drawing/2014/main" id="{FAE95A6F-0B9C-6C41-A40E-38E3772CD89D}"/>
              </a:ext>
            </a:extLst>
          </p:cNvPr>
          <p:cNvPicPr>
            <a:picLocks noGrp="1" noChangeAspect="1"/>
          </p:cNvPicPr>
          <p:nvPr>
            <p:ph idx="1"/>
          </p:nvPr>
        </p:nvPicPr>
        <p:blipFill>
          <a:blip r:embed="rId2"/>
          <a:stretch>
            <a:fillRect/>
          </a:stretch>
        </p:blipFill>
        <p:spPr>
          <a:xfrm>
            <a:off x="-70146" y="-5633"/>
            <a:ext cx="12258549" cy="6870853"/>
          </a:xfrm>
        </p:spPr>
      </p:pic>
    </p:spTree>
    <p:extLst>
      <p:ext uri="{BB962C8B-B14F-4D97-AF65-F5344CB8AC3E}">
        <p14:creationId xmlns:p14="http://schemas.microsoft.com/office/powerpoint/2010/main" val="372203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5557839" y="331683"/>
            <a:ext cx="6273380" cy="769441"/>
          </a:xfrm>
          <a:prstGeom prst="rect">
            <a:avLst/>
          </a:prstGeom>
          <a:noFill/>
        </p:spPr>
        <p:txBody>
          <a:bodyPr wrap="square">
            <a:spAutoFit/>
          </a:bodyPr>
          <a:lstStyle/>
          <a:p>
            <a:pPr algn="r"/>
            <a:r>
              <a:rPr lang="en-US" sz="4400">
                <a:latin typeface="+mj-lt"/>
              </a:rPr>
              <a:t>Advancement Update</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4" name="TextBox 3">
            <a:extLst>
              <a:ext uri="{FF2B5EF4-FFF2-40B4-BE49-F238E27FC236}">
                <a16:creationId xmlns:a16="http://schemas.microsoft.com/office/drawing/2014/main" id="{4CC95327-5CE0-7ADA-B491-52F9B5F64F66}"/>
              </a:ext>
            </a:extLst>
          </p:cNvPr>
          <p:cNvSpPr txBox="1"/>
          <p:nvPr/>
        </p:nvSpPr>
        <p:spPr>
          <a:xfrm>
            <a:off x="5138457" y="1524721"/>
            <a:ext cx="6634161" cy="3539430"/>
          </a:xfrm>
          <a:prstGeom prst="rect">
            <a:avLst/>
          </a:prstGeom>
          <a:noFill/>
        </p:spPr>
        <p:txBody>
          <a:bodyPr wrap="square" lIns="91440" tIns="45720" rIns="91440" bIns="45720" rtlCol="0" anchor="t">
            <a:spAutoFit/>
          </a:bodyPr>
          <a:lstStyle/>
          <a:p>
            <a:r>
              <a:rPr lang="en-US" sz="3200" b="1">
                <a:ea typeface="Calibri"/>
                <a:cs typeface="Calibri"/>
              </a:rPr>
              <a:t>Recap Q3 Events</a:t>
            </a:r>
          </a:p>
          <a:p>
            <a:endParaRPr lang="en-US" sz="3200" b="1">
              <a:ea typeface="Calibri"/>
              <a:cs typeface="Calibri"/>
            </a:endParaRPr>
          </a:p>
          <a:p>
            <a:r>
              <a:rPr lang="en-US" sz="3200" b="1">
                <a:ea typeface="Calibri"/>
                <a:cs typeface="Calibri"/>
              </a:rPr>
              <a:t>Q4 – Activities and Events</a:t>
            </a:r>
          </a:p>
          <a:p>
            <a:endParaRPr lang="en-US" sz="3200" b="1">
              <a:ea typeface="Calibri"/>
              <a:cs typeface="Calibri"/>
            </a:endParaRPr>
          </a:p>
          <a:p>
            <a:r>
              <a:rPr lang="en-US" sz="3200" b="1">
                <a:ea typeface="Calibri"/>
                <a:cs typeface="Calibri"/>
              </a:rPr>
              <a:t>Discussion/ Action Item: What words/ phrase for rebrand and launch of   Monthly Giving?</a:t>
            </a:r>
          </a:p>
        </p:txBody>
      </p:sp>
      <p:pic>
        <p:nvPicPr>
          <p:cNvPr id="7" name="Picture 6" descr="Hands forming circle">
            <a:extLst>
              <a:ext uri="{FF2B5EF4-FFF2-40B4-BE49-F238E27FC236}">
                <a16:creationId xmlns:a16="http://schemas.microsoft.com/office/drawing/2014/main" id="{C1953924-5BA9-CC32-F80A-22CED4C23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957" y="2282920"/>
            <a:ext cx="3605836" cy="2985178"/>
          </a:xfrm>
          <a:prstGeom prst="rect">
            <a:avLst/>
          </a:prstGeom>
        </p:spPr>
      </p:pic>
    </p:spTree>
    <p:extLst>
      <p:ext uri="{BB962C8B-B14F-4D97-AF65-F5344CB8AC3E}">
        <p14:creationId xmlns:p14="http://schemas.microsoft.com/office/powerpoint/2010/main" val="752211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843B56-6839-566F-ACFA-F3BD56A7BB1F}"/>
              </a:ext>
            </a:extLst>
          </p:cNvPr>
          <p:cNvSpPr>
            <a:spLocks noGrp="1"/>
          </p:cNvSpPr>
          <p:nvPr>
            <p:ph type="title"/>
          </p:nvPr>
        </p:nvSpPr>
        <p:spPr>
          <a:xfrm>
            <a:off x="831850" y="2386013"/>
            <a:ext cx="10515600" cy="1690687"/>
          </a:xfrm>
        </p:spPr>
        <p:txBody>
          <a:bodyPr/>
          <a:lstStyle/>
          <a:p>
            <a:pPr algn="ctr"/>
            <a:r>
              <a:rPr lang="en-US"/>
              <a:t>Program Update</a:t>
            </a:r>
          </a:p>
        </p:txBody>
      </p:sp>
      <p:sp>
        <p:nvSpPr>
          <p:cNvPr id="5" name="Text Placeholder 4">
            <a:extLst>
              <a:ext uri="{FF2B5EF4-FFF2-40B4-BE49-F238E27FC236}">
                <a16:creationId xmlns:a16="http://schemas.microsoft.com/office/drawing/2014/main" id="{54250706-BF19-BE3F-2D6D-6B9196CE314A}"/>
              </a:ext>
            </a:extLst>
          </p:cNvPr>
          <p:cNvSpPr>
            <a:spLocks noGrp="1"/>
          </p:cNvSpPr>
          <p:nvPr>
            <p:ph type="body" idx="1"/>
          </p:nvPr>
        </p:nvSpPr>
        <p:spPr>
          <a:xfrm>
            <a:off x="838200" y="4076700"/>
            <a:ext cx="10515600" cy="654050"/>
          </a:xfrm>
        </p:spPr>
        <p:txBody>
          <a:bodyPr/>
          <a:lstStyle/>
          <a:p>
            <a:pPr algn="ctr"/>
            <a:r>
              <a:rPr lang="en-US"/>
              <a:t>Mark McNamer | Anna VonRueden</a:t>
            </a:r>
          </a:p>
        </p:txBody>
      </p:sp>
    </p:spTree>
    <p:extLst>
      <p:ext uri="{BB962C8B-B14F-4D97-AF65-F5344CB8AC3E}">
        <p14:creationId xmlns:p14="http://schemas.microsoft.com/office/powerpoint/2010/main" val="2174787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7243763" y="331683"/>
            <a:ext cx="4587455" cy="769441"/>
          </a:xfrm>
          <a:prstGeom prst="rect">
            <a:avLst/>
          </a:prstGeom>
          <a:noFill/>
        </p:spPr>
        <p:txBody>
          <a:bodyPr wrap="square">
            <a:spAutoFit/>
          </a:bodyPr>
          <a:lstStyle/>
          <a:p>
            <a:pPr algn="r"/>
            <a:r>
              <a:rPr lang="en-US" sz="4400">
                <a:latin typeface="+mj-lt"/>
              </a:rPr>
              <a:t>Program Update</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12" name="Content Placeholder 11">
            <a:extLst>
              <a:ext uri="{FF2B5EF4-FFF2-40B4-BE49-F238E27FC236}">
                <a16:creationId xmlns:a16="http://schemas.microsoft.com/office/drawing/2014/main" id="{581AC306-0314-2CDC-E658-1D69393C3577}"/>
              </a:ext>
            </a:extLst>
          </p:cNvPr>
          <p:cNvSpPr>
            <a:spLocks noGrp="1"/>
          </p:cNvSpPr>
          <p:nvPr>
            <p:ph sz="half" idx="2"/>
          </p:nvPr>
        </p:nvSpPr>
        <p:spPr>
          <a:xfrm>
            <a:off x="5337653" y="1444113"/>
            <a:ext cx="6493565" cy="4837076"/>
          </a:xfrm>
        </p:spPr>
        <p:txBody>
          <a:bodyPr vert="horz" lIns="91440" tIns="45720" rIns="91440" bIns="45720" rtlCol="0" anchor="t">
            <a:normAutofit/>
          </a:bodyPr>
          <a:lstStyle/>
          <a:p>
            <a:pPr>
              <a:buFont typeface="Wingdings" panose="05000000000000000000" pitchFamily="2" charset="2"/>
              <a:buChar char="Ø"/>
            </a:pPr>
            <a:r>
              <a:rPr lang="en-US" sz="3200">
                <a:ea typeface="Calibri"/>
                <a:cs typeface="Calibri"/>
              </a:rPr>
              <a:t>Program Committee New Members</a:t>
            </a:r>
          </a:p>
          <a:p>
            <a:pPr>
              <a:buFont typeface="Wingdings" panose="05000000000000000000" pitchFamily="2" charset="2"/>
              <a:buChar char="Ø"/>
            </a:pPr>
            <a:r>
              <a:rPr lang="en-US" sz="3200">
                <a:ea typeface="Calibri"/>
                <a:cs typeface="Calibri"/>
              </a:rPr>
              <a:t>Focus on Innovative Mental Health Supports (yoga, art, music, sports)</a:t>
            </a:r>
          </a:p>
          <a:p>
            <a:pPr>
              <a:buFont typeface="Wingdings" panose="05000000000000000000" pitchFamily="2" charset="2"/>
              <a:buChar char="Ø"/>
            </a:pPr>
            <a:r>
              <a:rPr lang="en-US" sz="3200">
                <a:ea typeface="Calibri"/>
                <a:cs typeface="Calibri"/>
              </a:rPr>
              <a:t>Safety and Security</a:t>
            </a:r>
          </a:p>
          <a:p>
            <a:pPr>
              <a:buFont typeface="Wingdings" panose="05000000000000000000" pitchFamily="2" charset="2"/>
              <a:buChar char="Ø"/>
            </a:pPr>
            <a:r>
              <a:rPr lang="en-US" sz="3200">
                <a:ea typeface="Calibri"/>
                <a:cs typeface="Calibri"/>
              </a:rPr>
              <a:t>MOU w/Saint Mary's</a:t>
            </a:r>
          </a:p>
          <a:p>
            <a:pPr>
              <a:buFont typeface="Wingdings" panose="05000000000000000000" pitchFamily="2" charset="2"/>
              <a:buChar char="Ø"/>
            </a:pPr>
            <a:r>
              <a:rPr lang="en-US" sz="3200">
                <a:ea typeface="Calibri"/>
                <a:cs typeface="Calibri"/>
              </a:rPr>
              <a:t>New Funding for Housing Supports</a:t>
            </a:r>
          </a:p>
          <a:p>
            <a:pPr>
              <a:buFont typeface="Wingdings" panose="05000000000000000000" pitchFamily="2" charset="2"/>
              <a:buChar char="Ø"/>
            </a:pPr>
            <a:endParaRPr lang="en-US" sz="3200">
              <a:ea typeface="Calibri"/>
              <a:cs typeface="Calibri"/>
            </a:endParaRPr>
          </a:p>
        </p:txBody>
      </p:sp>
      <p:pic>
        <p:nvPicPr>
          <p:cNvPr id="18" name="Content Placeholder 17" descr="White jigsaw puzzle and one final piece being added">
            <a:extLst>
              <a:ext uri="{FF2B5EF4-FFF2-40B4-BE49-F238E27FC236}">
                <a16:creationId xmlns:a16="http://schemas.microsoft.com/office/drawing/2014/main" id="{B51CEB54-5AB6-B094-A1D3-882FA33A7F0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1497" y="2510463"/>
            <a:ext cx="3605835" cy="2704377"/>
          </a:xfrm>
        </p:spPr>
      </p:pic>
    </p:spTree>
    <p:extLst>
      <p:ext uri="{BB962C8B-B14F-4D97-AF65-F5344CB8AC3E}">
        <p14:creationId xmlns:p14="http://schemas.microsoft.com/office/powerpoint/2010/main" val="2125430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4" name="Title 3">
            <a:extLst>
              <a:ext uri="{FF2B5EF4-FFF2-40B4-BE49-F238E27FC236}">
                <a16:creationId xmlns:a16="http://schemas.microsoft.com/office/drawing/2014/main" id="{68591993-4C5E-49D4-735C-0D7E1A971AC4}"/>
              </a:ext>
            </a:extLst>
          </p:cNvPr>
          <p:cNvSpPr>
            <a:spLocks noGrp="1"/>
          </p:cNvSpPr>
          <p:nvPr>
            <p:ph type="title"/>
          </p:nvPr>
        </p:nvSpPr>
        <p:spPr>
          <a:xfrm>
            <a:off x="838200" y="2643187"/>
            <a:ext cx="10515600" cy="1304925"/>
          </a:xfrm>
        </p:spPr>
        <p:txBody>
          <a:bodyPr/>
          <a:lstStyle/>
          <a:p>
            <a:pPr algn="ctr"/>
            <a:r>
              <a:rPr lang="en-US"/>
              <a:t>Welcome</a:t>
            </a:r>
          </a:p>
        </p:txBody>
      </p:sp>
      <p:sp>
        <p:nvSpPr>
          <p:cNvPr id="5" name="Text Placeholder 4">
            <a:extLst>
              <a:ext uri="{FF2B5EF4-FFF2-40B4-BE49-F238E27FC236}">
                <a16:creationId xmlns:a16="http://schemas.microsoft.com/office/drawing/2014/main" id="{6DBEE28B-072C-A0C5-F41D-98ACBFAB4527}"/>
              </a:ext>
            </a:extLst>
          </p:cNvPr>
          <p:cNvSpPr>
            <a:spLocks noGrp="1"/>
          </p:cNvSpPr>
          <p:nvPr>
            <p:ph type="body" idx="1"/>
          </p:nvPr>
        </p:nvSpPr>
        <p:spPr>
          <a:xfrm>
            <a:off x="838200" y="3948112"/>
            <a:ext cx="10515600" cy="611187"/>
          </a:xfrm>
        </p:spPr>
        <p:txBody>
          <a:bodyPr/>
          <a:lstStyle/>
          <a:p>
            <a:pPr algn="ctr"/>
            <a:r>
              <a:rPr lang="en-US"/>
              <a:t>Steve Nash</a:t>
            </a:r>
          </a:p>
        </p:txBody>
      </p:sp>
    </p:spTree>
    <p:extLst>
      <p:ext uri="{BB962C8B-B14F-4D97-AF65-F5344CB8AC3E}">
        <p14:creationId xmlns:p14="http://schemas.microsoft.com/office/powerpoint/2010/main" val="640643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843B56-6839-566F-ACFA-F3BD56A7BB1F}"/>
              </a:ext>
            </a:extLst>
          </p:cNvPr>
          <p:cNvSpPr>
            <a:spLocks noGrp="1"/>
          </p:cNvSpPr>
          <p:nvPr>
            <p:ph type="title"/>
          </p:nvPr>
        </p:nvSpPr>
        <p:spPr>
          <a:xfrm>
            <a:off x="838200" y="2358278"/>
            <a:ext cx="10515600" cy="1462087"/>
          </a:xfrm>
        </p:spPr>
        <p:txBody>
          <a:bodyPr/>
          <a:lstStyle/>
          <a:p>
            <a:pPr algn="ctr"/>
            <a:r>
              <a:rPr lang="en-US"/>
              <a:t>Financial Report</a:t>
            </a:r>
          </a:p>
        </p:txBody>
      </p:sp>
      <p:sp>
        <p:nvSpPr>
          <p:cNvPr id="5" name="Text Placeholder 4">
            <a:extLst>
              <a:ext uri="{FF2B5EF4-FFF2-40B4-BE49-F238E27FC236}">
                <a16:creationId xmlns:a16="http://schemas.microsoft.com/office/drawing/2014/main" id="{54250706-BF19-BE3F-2D6D-6B9196CE314A}"/>
              </a:ext>
            </a:extLst>
          </p:cNvPr>
          <p:cNvSpPr>
            <a:spLocks noGrp="1"/>
          </p:cNvSpPr>
          <p:nvPr>
            <p:ph type="body" idx="1"/>
          </p:nvPr>
        </p:nvSpPr>
        <p:spPr>
          <a:xfrm>
            <a:off x="838200" y="3867990"/>
            <a:ext cx="10515600" cy="654050"/>
          </a:xfrm>
        </p:spPr>
        <p:txBody>
          <a:bodyPr/>
          <a:lstStyle/>
          <a:p>
            <a:pPr algn="ctr"/>
            <a:r>
              <a:rPr lang="en-US"/>
              <a:t>Brooke Limanen | Don Phillips</a:t>
            </a:r>
          </a:p>
        </p:txBody>
      </p:sp>
    </p:spTree>
    <p:extLst>
      <p:ext uri="{BB962C8B-B14F-4D97-AF65-F5344CB8AC3E}">
        <p14:creationId xmlns:p14="http://schemas.microsoft.com/office/powerpoint/2010/main" val="3074214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A428D6-4753-0069-E247-27CE67F5FBD0}"/>
              </a:ext>
            </a:extLst>
          </p:cNvPr>
          <p:cNvSpPr txBox="1"/>
          <p:nvPr/>
        </p:nvSpPr>
        <p:spPr>
          <a:xfrm>
            <a:off x="3557412" y="385235"/>
            <a:ext cx="4350777" cy="1200329"/>
          </a:xfrm>
          <a:prstGeom prst="rect">
            <a:avLst/>
          </a:prstGeom>
          <a:noFill/>
        </p:spPr>
        <p:txBody>
          <a:bodyPr wrap="square" lIns="91440" tIns="45720" rIns="91440" bIns="45720" anchor="t">
            <a:spAutoFit/>
          </a:bodyPr>
          <a:lstStyle/>
          <a:p>
            <a:r>
              <a:rPr lang="en-US" sz="3600" b="1">
                <a:latin typeface="+mj-lt"/>
              </a:rPr>
              <a:t>Finance Snapshot</a:t>
            </a:r>
            <a:endParaRPr lang="en-US" b="1">
              <a:latin typeface="+mj-lt"/>
            </a:endParaRPr>
          </a:p>
          <a:p>
            <a:r>
              <a:rPr lang="en-US" sz="3600">
                <a:latin typeface="+mj-lt"/>
              </a:rPr>
              <a:t>    August 2023</a:t>
            </a:r>
          </a:p>
        </p:txBody>
      </p:sp>
      <p:pic>
        <p:nvPicPr>
          <p:cNvPr id="5" name="Picture 6">
            <a:extLst>
              <a:ext uri="{FF2B5EF4-FFF2-40B4-BE49-F238E27FC236}">
                <a16:creationId xmlns:a16="http://schemas.microsoft.com/office/drawing/2014/main" id="{E4D36CC5-0B8A-6F9B-DB22-12FE550219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8002852" y="249651"/>
            <a:ext cx="4189148" cy="2846325"/>
          </a:xfrm>
        </p:spPr>
      </p:pic>
      <p:pic>
        <p:nvPicPr>
          <p:cNvPr id="7" name="Picture 11">
            <a:extLst>
              <a:ext uri="{FF2B5EF4-FFF2-40B4-BE49-F238E27FC236}">
                <a16:creationId xmlns:a16="http://schemas.microsoft.com/office/drawing/2014/main" id="{6DC8421E-E892-8D0A-791D-E3236B329E7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a:xfrm>
            <a:off x="658609" y="2442725"/>
            <a:ext cx="5074192" cy="3309304"/>
          </a:xfrm>
        </p:spPr>
      </p:pic>
      <p:pic>
        <p:nvPicPr>
          <p:cNvPr id="12" name="Picture 12">
            <a:extLst>
              <a:ext uri="{FF2B5EF4-FFF2-40B4-BE49-F238E27FC236}">
                <a16:creationId xmlns:a16="http://schemas.microsoft.com/office/drawing/2014/main" id="{AEB5FCE1-9A59-0D11-3F43-0A50005430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12337" y="3164762"/>
            <a:ext cx="4350777" cy="2285024"/>
          </a:xfrm>
          <a:prstGeom prst="rect">
            <a:avLst/>
          </a:prstGeom>
        </p:spPr>
      </p:pic>
      <p:pic>
        <p:nvPicPr>
          <p:cNvPr id="15" name="Picture 14">
            <a:extLst>
              <a:ext uri="{FF2B5EF4-FFF2-40B4-BE49-F238E27FC236}">
                <a16:creationId xmlns:a16="http://schemas.microsoft.com/office/drawing/2014/main" id="{8112D304-B879-5AD4-ECB6-D8836D5A0693}"/>
              </a:ext>
            </a:extLst>
          </p:cNvPr>
          <p:cNvPicPr>
            <a:picLocks noChangeAspect="1"/>
          </p:cNvPicPr>
          <p:nvPr/>
        </p:nvPicPr>
        <p:blipFill>
          <a:blip r:embed="rId6"/>
          <a:stretch>
            <a:fillRect/>
          </a:stretch>
        </p:blipFill>
        <p:spPr>
          <a:xfrm>
            <a:off x="6435989" y="2175931"/>
            <a:ext cx="3133725" cy="752475"/>
          </a:xfrm>
          <a:prstGeom prst="rect">
            <a:avLst/>
          </a:prstGeom>
        </p:spPr>
      </p:pic>
      <p:graphicFrame>
        <p:nvGraphicFramePr>
          <p:cNvPr id="18" name="Table 17">
            <a:extLst>
              <a:ext uri="{FF2B5EF4-FFF2-40B4-BE49-F238E27FC236}">
                <a16:creationId xmlns:a16="http://schemas.microsoft.com/office/drawing/2014/main" id="{D40E25AE-8D0A-57ED-B33B-FF1FD2EACC02}"/>
              </a:ext>
            </a:extLst>
          </p:cNvPr>
          <p:cNvGraphicFramePr>
            <a:graphicFrameLocks noGrp="1"/>
          </p:cNvGraphicFramePr>
          <p:nvPr>
            <p:extLst>
              <p:ext uri="{D42A27DB-BD31-4B8C-83A1-F6EECF244321}">
                <p14:modId xmlns:p14="http://schemas.microsoft.com/office/powerpoint/2010/main" val="3543411216"/>
              </p:ext>
            </p:extLst>
          </p:nvPr>
        </p:nvGraphicFramePr>
        <p:xfrm>
          <a:off x="7105639" y="691160"/>
          <a:ext cx="2562158" cy="717054"/>
        </p:xfrm>
        <a:graphic>
          <a:graphicData uri="http://schemas.openxmlformats.org/drawingml/2006/table">
            <a:tbl>
              <a:tblPr/>
              <a:tblGrid>
                <a:gridCol w="1300788">
                  <a:extLst>
                    <a:ext uri="{9D8B030D-6E8A-4147-A177-3AD203B41FA5}">
                      <a16:colId xmlns:a16="http://schemas.microsoft.com/office/drawing/2014/main" val="1414802353"/>
                    </a:ext>
                  </a:extLst>
                </a:gridCol>
                <a:gridCol w="630685">
                  <a:extLst>
                    <a:ext uri="{9D8B030D-6E8A-4147-A177-3AD203B41FA5}">
                      <a16:colId xmlns:a16="http://schemas.microsoft.com/office/drawing/2014/main" val="1940527122"/>
                    </a:ext>
                  </a:extLst>
                </a:gridCol>
                <a:gridCol w="630685">
                  <a:extLst>
                    <a:ext uri="{9D8B030D-6E8A-4147-A177-3AD203B41FA5}">
                      <a16:colId xmlns:a16="http://schemas.microsoft.com/office/drawing/2014/main" val="2222661757"/>
                    </a:ext>
                  </a:extLst>
                </a:gridCol>
              </a:tblGrid>
              <a:tr h="336054">
                <a:tc>
                  <a:txBody>
                    <a:bodyPr/>
                    <a:lstStyle/>
                    <a:p>
                      <a:pPr algn="r" fontAlgn="ctr"/>
                      <a:r>
                        <a:rPr lang="en-US" sz="1100" b="1" i="0" u="none" strike="noStrike">
                          <a:solidFill>
                            <a:srgbClr val="000000"/>
                          </a:solidFill>
                          <a:effectLst/>
                          <a:latin typeface="Calibri Light" panose="020F0302020204030204" pitchFamily="34" charset="0"/>
                        </a:rPr>
                        <a:t>Program</a:t>
                      </a:r>
                    </a:p>
                  </a:txBody>
                  <a:tcPr marL="0" marR="0" marT="0" marB="0" anchor="ctr">
                    <a:lnL>
                      <a:noFill/>
                    </a:lnL>
                    <a:lnR>
                      <a:noFill/>
                    </a:lnR>
                    <a:lnT>
                      <a:noFill/>
                    </a:lnT>
                    <a:lnB>
                      <a:noFill/>
                    </a:lnB>
                    <a:solidFill>
                      <a:srgbClr val="F9AC79"/>
                    </a:solidFill>
                  </a:tcPr>
                </a:tc>
                <a:tc>
                  <a:txBody>
                    <a:bodyPr/>
                    <a:lstStyle/>
                    <a:p>
                      <a:pPr algn="ctr" fontAlgn="b"/>
                      <a:r>
                        <a:rPr lang="en-US" sz="1050" b="1" i="0" u="none" strike="noStrike">
                          <a:solidFill>
                            <a:srgbClr val="000000"/>
                          </a:solidFill>
                          <a:effectLst/>
                          <a:latin typeface="Calibri Light" panose="020F0302020204030204" pitchFamily="34" charset="0"/>
                        </a:rPr>
                        <a:t>81.2%</a:t>
                      </a:r>
                    </a:p>
                  </a:txBody>
                  <a:tcPr marL="0" marR="0" marT="0" marB="0" anchor="b">
                    <a:lnL>
                      <a:noFill/>
                    </a:lnL>
                    <a:lnR>
                      <a:noFill/>
                    </a:lnR>
                    <a:lnT>
                      <a:noFill/>
                    </a:lnT>
                    <a:lnB>
                      <a:noFill/>
                    </a:lnB>
                    <a:solidFill>
                      <a:srgbClr val="F9AC79"/>
                    </a:solidFill>
                  </a:tcPr>
                </a:tc>
                <a:tc>
                  <a:txBody>
                    <a:bodyPr/>
                    <a:lstStyle/>
                    <a:p>
                      <a:pPr algn="l" fontAlgn="b"/>
                      <a:r>
                        <a:rPr lang="en-US" sz="1050" b="1" i="0" u="none" strike="noStrike">
                          <a:solidFill>
                            <a:srgbClr val="000000"/>
                          </a:solidFill>
                          <a:effectLst/>
                          <a:latin typeface="Calibri Light" panose="020F0302020204030204" pitchFamily="34" charset="0"/>
                        </a:rPr>
                        <a:t>$119,226 </a:t>
                      </a:r>
                    </a:p>
                  </a:txBody>
                  <a:tcPr marL="0" marR="0" marT="0" marB="0" anchor="b">
                    <a:lnL>
                      <a:noFill/>
                    </a:lnL>
                    <a:lnR>
                      <a:noFill/>
                    </a:lnR>
                    <a:lnT>
                      <a:noFill/>
                    </a:lnT>
                    <a:lnB>
                      <a:noFill/>
                    </a:lnB>
                    <a:solidFill>
                      <a:srgbClr val="F9AC79"/>
                    </a:solidFill>
                  </a:tcPr>
                </a:tc>
                <a:extLst>
                  <a:ext uri="{0D108BD9-81ED-4DB2-BD59-A6C34878D82A}">
                    <a16:rowId xmlns:a16="http://schemas.microsoft.com/office/drawing/2014/main" val="2231094413"/>
                  </a:ext>
                </a:extLst>
              </a:tr>
              <a:tr h="190500">
                <a:tc>
                  <a:txBody>
                    <a:bodyPr/>
                    <a:lstStyle/>
                    <a:p>
                      <a:pPr algn="r" fontAlgn="ctr"/>
                      <a:r>
                        <a:rPr lang="en-US" sz="1100" b="1" i="0" u="none" strike="noStrike">
                          <a:solidFill>
                            <a:srgbClr val="000000"/>
                          </a:solidFill>
                          <a:effectLst/>
                          <a:latin typeface="Calibri Light" panose="020F0302020204030204" pitchFamily="34" charset="0"/>
                        </a:rPr>
                        <a:t>*Fundraising</a:t>
                      </a:r>
                    </a:p>
                  </a:txBody>
                  <a:tcPr marL="0" marR="0" marT="0" marB="0" anchor="ctr">
                    <a:lnL>
                      <a:noFill/>
                    </a:lnL>
                    <a:lnR>
                      <a:noFill/>
                    </a:lnR>
                    <a:lnT>
                      <a:noFill/>
                    </a:lnT>
                    <a:lnB>
                      <a:noFill/>
                    </a:lnB>
                    <a:solidFill>
                      <a:srgbClr val="98D1D6"/>
                    </a:solidFill>
                  </a:tcPr>
                </a:tc>
                <a:tc>
                  <a:txBody>
                    <a:bodyPr/>
                    <a:lstStyle/>
                    <a:p>
                      <a:pPr algn="ctr" fontAlgn="b"/>
                      <a:r>
                        <a:rPr lang="en-US" sz="1050" b="1" i="0" u="none" strike="noStrike">
                          <a:solidFill>
                            <a:srgbClr val="000000"/>
                          </a:solidFill>
                          <a:effectLst/>
                          <a:latin typeface="Calibri Light" panose="020F0302020204030204" pitchFamily="34" charset="0"/>
                        </a:rPr>
                        <a:t>13.3%</a:t>
                      </a:r>
                    </a:p>
                  </a:txBody>
                  <a:tcPr marL="0" marR="0" marT="0" marB="0" anchor="b">
                    <a:lnL>
                      <a:noFill/>
                    </a:lnL>
                    <a:lnR>
                      <a:noFill/>
                    </a:lnR>
                    <a:lnT>
                      <a:noFill/>
                    </a:lnT>
                    <a:lnB>
                      <a:noFill/>
                    </a:lnB>
                    <a:solidFill>
                      <a:srgbClr val="98D1D6"/>
                    </a:solidFill>
                  </a:tcPr>
                </a:tc>
                <a:tc>
                  <a:txBody>
                    <a:bodyPr/>
                    <a:lstStyle/>
                    <a:p>
                      <a:pPr algn="l" fontAlgn="b"/>
                      <a:r>
                        <a:rPr lang="en-US" sz="1050" b="1" i="0" u="none" strike="noStrike">
                          <a:solidFill>
                            <a:srgbClr val="000000"/>
                          </a:solidFill>
                          <a:effectLst/>
                          <a:latin typeface="Calibri Light" panose="020F0302020204030204" pitchFamily="34" charset="0"/>
                        </a:rPr>
                        <a:t>$19,509 </a:t>
                      </a:r>
                    </a:p>
                  </a:txBody>
                  <a:tcPr marL="0" marR="0" marT="0" marB="0" anchor="b">
                    <a:lnL>
                      <a:noFill/>
                    </a:lnL>
                    <a:lnR>
                      <a:noFill/>
                    </a:lnR>
                    <a:lnT>
                      <a:noFill/>
                    </a:lnT>
                    <a:lnB>
                      <a:noFill/>
                    </a:lnB>
                    <a:solidFill>
                      <a:srgbClr val="98D1D6"/>
                    </a:solidFill>
                  </a:tcPr>
                </a:tc>
                <a:extLst>
                  <a:ext uri="{0D108BD9-81ED-4DB2-BD59-A6C34878D82A}">
                    <a16:rowId xmlns:a16="http://schemas.microsoft.com/office/drawing/2014/main" val="4087490512"/>
                  </a:ext>
                </a:extLst>
              </a:tr>
              <a:tr h="190500">
                <a:tc>
                  <a:txBody>
                    <a:bodyPr/>
                    <a:lstStyle/>
                    <a:p>
                      <a:pPr algn="r" fontAlgn="ctr"/>
                      <a:r>
                        <a:rPr lang="en-US" sz="1100" b="1" i="0" u="none" strike="noStrike">
                          <a:solidFill>
                            <a:srgbClr val="000000"/>
                          </a:solidFill>
                          <a:effectLst/>
                          <a:latin typeface="Calibri Light" panose="020F0302020204030204" pitchFamily="34" charset="0"/>
                        </a:rPr>
                        <a:t>*Mgmt &amp; Genl</a:t>
                      </a:r>
                    </a:p>
                  </a:txBody>
                  <a:tcPr marL="0" marR="0" marT="0" marB="0" anchor="ctr">
                    <a:lnL>
                      <a:noFill/>
                    </a:lnL>
                    <a:lnR>
                      <a:noFill/>
                    </a:lnR>
                    <a:lnT>
                      <a:noFill/>
                    </a:lnT>
                    <a:lnB>
                      <a:noFill/>
                    </a:lnB>
                    <a:solidFill>
                      <a:srgbClr val="AC8ACA"/>
                    </a:solidFill>
                  </a:tcPr>
                </a:tc>
                <a:tc>
                  <a:txBody>
                    <a:bodyPr/>
                    <a:lstStyle/>
                    <a:p>
                      <a:pPr algn="ctr" fontAlgn="b"/>
                      <a:r>
                        <a:rPr lang="en-US" sz="1050" b="1" i="0" u="none" strike="noStrike">
                          <a:solidFill>
                            <a:srgbClr val="000000"/>
                          </a:solidFill>
                          <a:effectLst/>
                          <a:latin typeface="Calibri Light" panose="020F0302020204030204" pitchFamily="34" charset="0"/>
                        </a:rPr>
                        <a:t>5.5%</a:t>
                      </a:r>
                    </a:p>
                  </a:txBody>
                  <a:tcPr marL="0" marR="0" marT="0" marB="0" anchor="b">
                    <a:lnL>
                      <a:noFill/>
                    </a:lnL>
                    <a:lnR>
                      <a:noFill/>
                    </a:lnR>
                    <a:lnT>
                      <a:noFill/>
                    </a:lnT>
                    <a:lnB>
                      <a:noFill/>
                    </a:lnB>
                    <a:solidFill>
                      <a:srgbClr val="AC8ACA"/>
                    </a:solidFill>
                  </a:tcPr>
                </a:tc>
                <a:tc>
                  <a:txBody>
                    <a:bodyPr/>
                    <a:lstStyle/>
                    <a:p>
                      <a:pPr algn="l" fontAlgn="b"/>
                      <a:r>
                        <a:rPr lang="en-US" sz="1050" b="1" i="0" u="none" strike="noStrike">
                          <a:solidFill>
                            <a:srgbClr val="000000"/>
                          </a:solidFill>
                          <a:effectLst/>
                          <a:latin typeface="Calibri Light" panose="020F0302020204030204" pitchFamily="34" charset="0"/>
                        </a:rPr>
                        <a:t>$8,050 </a:t>
                      </a:r>
                    </a:p>
                  </a:txBody>
                  <a:tcPr marL="0" marR="0" marT="0" marB="0" anchor="b">
                    <a:lnL>
                      <a:noFill/>
                    </a:lnL>
                    <a:lnR>
                      <a:noFill/>
                    </a:lnR>
                    <a:lnT>
                      <a:noFill/>
                    </a:lnT>
                    <a:lnB>
                      <a:noFill/>
                    </a:lnB>
                    <a:solidFill>
                      <a:srgbClr val="AC8ACA"/>
                    </a:solidFill>
                  </a:tcPr>
                </a:tc>
                <a:extLst>
                  <a:ext uri="{0D108BD9-81ED-4DB2-BD59-A6C34878D82A}">
                    <a16:rowId xmlns:a16="http://schemas.microsoft.com/office/drawing/2014/main" val="1377322979"/>
                  </a:ext>
                </a:extLst>
              </a:tr>
            </a:tbl>
          </a:graphicData>
        </a:graphic>
      </p:graphicFrame>
    </p:spTree>
    <p:extLst>
      <p:ext uri="{BB962C8B-B14F-4D97-AF65-F5344CB8AC3E}">
        <p14:creationId xmlns:p14="http://schemas.microsoft.com/office/powerpoint/2010/main" val="196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4" name="Title 3">
            <a:extLst>
              <a:ext uri="{FF2B5EF4-FFF2-40B4-BE49-F238E27FC236}">
                <a16:creationId xmlns:a16="http://schemas.microsoft.com/office/drawing/2014/main" id="{E4392BA4-7714-F302-6DB3-CE8FD84645E9}"/>
              </a:ext>
            </a:extLst>
          </p:cNvPr>
          <p:cNvSpPr>
            <a:spLocks noGrp="1"/>
          </p:cNvSpPr>
          <p:nvPr>
            <p:ph type="title"/>
          </p:nvPr>
        </p:nvSpPr>
        <p:spPr>
          <a:xfrm>
            <a:off x="838200" y="2323050"/>
            <a:ext cx="10515600" cy="1492950"/>
          </a:xfrm>
        </p:spPr>
        <p:txBody>
          <a:bodyPr/>
          <a:lstStyle/>
          <a:p>
            <a:pPr algn="ctr"/>
            <a:r>
              <a:rPr lang="en-US"/>
              <a:t>Operations Update</a:t>
            </a:r>
          </a:p>
        </p:txBody>
      </p:sp>
      <p:sp>
        <p:nvSpPr>
          <p:cNvPr id="5" name="Text Placeholder 4">
            <a:extLst>
              <a:ext uri="{FF2B5EF4-FFF2-40B4-BE49-F238E27FC236}">
                <a16:creationId xmlns:a16="http://schemas.microsoft.com/office/drawing/2014/main" id="{541532D5-2DBA-CB5D-B5F5-2D720BE1A11B}"/>
              </a:ext>
            </a:extLst>
          </p:cNvPr>
          <p:cNvSpPr>
            <a:spLocks noGrp="1"/>
          </p:cNvSpPr>
          <p:nvPr>
            <p:ph type="body" idx="1"/>
          </p:nvPr>
        </p:nvSpPr>
        <p:spPr>
          <a:xfrm>
            <a:off x="838200" y="3842988"/>
            <a:ext cx="10515600" cy="558799"/>
          </a:xfrm>
        </p:spPr>
        <p:txBody>
          <a:bodyPr/>
          <a:lstStyle/>
          <a:p>
            <a:pPr algn="ctr"/>
            <a:r>
              <a:rPr lang="en-US"/>
              <a:t>LaChelle Williams</a:t>
            </a:r>
          </a:p>
        </p:txBody>
      </p:sp>
      <p:sp>
        <p:nvSpPr>
          <p:cNvPr id="2" name="Rectangle 1">
            <a:extLst>
              <a:ext uri="{FF2B5EF4-FFF2-40B4-BE49-F238E27FC236}">
                <a16:creationId xmlns:a16="http://schemas.microsoft.com/office/drawing/2014/main" id="{D5EBADDC-A76F-64AF-98D5-0168B6F4651F}"/>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12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5557839" y="331683"/>
            <a:ext cx="6273380" cy="769441"/>
          </a:xfrm>
          <a:prstGeom prst="rect">
            <a:avLst/>
          </a:prstGeom>
          <a:noFill/>
        </p:spPr>
        <p:txBody>
          <a:bodyPr wrap="square">
            <a:spAutoFit/>
          </a:bodyPr>
          <a:lstStyle/>
          <a:p>
            <a:pPr algn="r"/>
            <a:r>
              <a:rPr lang="en-US" sz="4400">
                <a:latin typeface="+mj-lt"/>
              </a:rPr>
              <a:t>Operations Update</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4" name="TextBox 3">
            <a:extLst>
              <a:ext uri="{FF2B5EF4-FFF2-40B4-BE49-F238E27FC236}">
                <a16:creationId xmlns:a16="http://schemas.microsoft.com/office/drawing/2014/main" id="{4CC95327-5CE0-7ADA-B491-52F9B5F64F66}"/>
              </a:ext>
            </a:extLst>
          </p:cNvPr>
          <p:cNvSpPr txBox="1"/>
          <p:nvPr/>
        </p:nvSpPr>
        <p:spPr>
          <a:xfrm>
            <a:off x="360781" y="2349270"/>
            <a:ext cx="7497009" cy="3031599"/>
          </a:xfrm>
          <a:prstGeom prst="rect">
            <a:avLst/>
          </a:prstGeom>
          <a:noFill/>
        </p:spPr>
        <p:txBody>
          <a:bodyPr wrap="square" rtlCol="0">
            <a:spAutoFit/>
          </a:bodyPr>
          <a:lstStyle/>
          <a:p>
            <a:r>
              <a:rPr lang="en-US" sz="3600"/>
              <a:t>Ready for our Final Quarter of 2023</a:t>
            </a:r>
          </a:p>
          <a:p>
            <a:pPr lvl="1"/>
            <a:endParaRPr lang="en-US" sz="1500"/>
          </a:p>
          <a:p>
            <a:pPr marL="914400" lvl="1" indent="-457200">
              <a:buFont typeface="Wingdings" panose="05000000000000000000" pitchFamily="2" charset="2"/>
              <a:buChar char="q"/>
            </a:pPr>
            <a:r>
              <a:rPr lang="en-US" sz="3200"/>
              <a:t>New Facility Update</a:t>
            </a:r>
          </a:p>
          <a:p>
            <a:pPr lvl="1"/>
            <a:endParaRPr lang="en-US" sz="2000"/>
          </a:p>
          <a:p>
            <a:pPr marL="914400" lvl="1" indent="-457200">
              <a:buFont typeface="Wingdings" panose="05000000000000000000" pitchFamily="2" charset="2"/>
              <a:buChar char="q"/>
            </a:pPr>
            <a:r>
              <a:rPr lang="en-US" sz="3200"/>
              <a:t>Staff Engagement Survey results</a:t>
            </a:r>
          </a:p>
          <a:p>
            <a:pPr marL="457200" indent="-457200">
              <a:buFont typeface="Wingdings" panose="05000000000000000000" pitchFamily="2" charset="2"/>
              <a:buChar char="q"/>
            </a:pPr>
            <a:endParaRPr lang="en-US" sz="3200"/>
          </a:p>
          <a:p>
            <a:pPr marL="285750" indent="-285750">
              <a:buFont typeface="Wingdings" panose="05000000000000000000" pitchFamily="2" charset="2"/>
              <a:buChar char="Ø"/>
            </a:pPr>
            <a:endParaRPr lang="en-US" sz="2400">
              <a:solidFill>
                <a:schemeClr val="bg1">
                  <a:lumMod val="65000"/>
                </a:schemeClr>
              </a:solidFill>
            </a:endParaRPr>
          </a:p>
        </p:txBody>
      </p:sp>
      <p:pic>
        <p:nvPicPr>
          <p:cNvPr id="7" name="Picture 6" descr="3D Tetris pieces">
            <a:extLst>
              <a:ext uri="{FF2B5EF4-FFF2-40B4-BE49-F238E27FC236}">
                <a16:creationId xmlns:a16="http://schemas.microsoft.com/office/drawing/2014/main" id="{68CD4FCC-8547-AFFC-3176-778B2EC28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226" y="1942198"/>
            <a:ext cx="4171462" cy="2973603"/>
          </a:xfrm>
          <a:prstGeom prst="rect">
            <a:avLst/>
          </a:prstGeom>
        </p:spPr>
      </p:pic>
    </p:spTree>
    <p:extLst>
      <p:ext uri="{BB962C8B-B14F-4D97-AF65-F5344CB8AC3E}">
        <p14:creationId xmlns:p14="http://schemas.microsoft.com/office/powerpoint/2010/main" val="1024677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24E65D-AC15-3606-9B23-ACF633657805}"/>
              </a:ext>
            </a:extLst>
          </p:cNvPr>
          <p:cNvSpPr txBox="1"/>
          <p:nvPr/>
        </p:nvSpPr>
        <p:spPr>
          <a:xfrm>
            <a:off x="5637352" y="324462"/>
            <a:ext cx="6273380" cy="769441"/>
          </a:xfrm>
          <a:prstGeom prst="rect">
            <a:avLst/>
          </a:prstGeom>
          <a:noFill/>
        </p:spPr>
        <p:txBody>
          <a:bodyPr wrap="square">
            <a:spAutoFit/>
          </a:bodyPr>
          <a:lstStyle/>
          <a:p>
            <a:pPr algn="r"/>
            <a:r>
              <a:rPr lang="en-US" sz="4400">
                <a:latin typeface="+mj-lt"/>
              </a:rPr>
              <a:t>Staff Engagement Survey</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478"/>
            <a:ext cx="3133890" cy="1566945"/>
          </a:xfrm>
          <a:prstGeom prst="rect">
            <a:avLst/>
          </a:prstGeom>
        </p:spPr>
      </p:pic>
      <p:sp>
        <p:nvSpPr>
          <p:cNvPr id="5" name="Rectangle 4">
            <a:extLst>
              <a:ext uri="{FF2B5EF4-FFF2-40B4-BE49-F238E27FC236}">
                <a16:creationId xmlns:a16="http://schemas.microsoft.com/office/drawing/2014/main" id="{FD79D9F1-ACC2-9A47-BDCF-570AC58CF937}"/>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ECF271DE-595A-7D60-45EC-46E9D49C8C0A}"/>
              </a:ext>
            </a:extLst>
          </p:cNvPr>
          <p:cNvSpPr>
            <a:spLocks noGrp="1"/>
          </p:cNvSpPr>
          <p:nvPr>
            <p:ph sz="half" idx="1"/>
          </p:nvPr>
        </p:nvSpPr>
        <p:spPr>
          <a:xfrm>
            <a:off x="678426" y="1773423"/>
            <a:ext cx="4477293" cy="4351338"/>
          </a:xfrm>
        </p:spPr>
        <p:txBody>
          <a:bodyPr>
            <a:normAutofit lnSpcReduction="10000"/>
          </a:bodyPr>
          <a:lstStyle/>
          <a:p>
            <a:pPr marL="0" indent="0">
              <a:buNone/>
            </a:pPr>
            <a:r>
              <a:rPr lang="en-US" sz="3800"/>
              <a:t>Categories</a:t>
            </a:r>
          </a:p>
          <a:p>
            <a:pPr lvl="1"/>
            <a:r>
              <a:rPr lang="en-US" sz="2700"/>
              <a:t>Communication</a:t>
            </a:r>
          </a:p>
          <a:p>
            <a:pPr lvl="1"/>
            <a:r>
              <a:rPr lang="en-US" sz="2700"/>
              <a:t>Comp &amp; Benefits</a:t>
            </a:r>
          </a:p>
          <a:p>
            <a:pPr lvl="1"/>
            <a:r>
              <a:rPr lang="en-US" sz="2700"/>
              <a:t>Development</a:t>
            </a:r>
          </a:p>
          <a:p>
            <a:pPr lvl="1"/>
            <a:r>
              <a:rPr lang="en-US" sz="2700"/>
              <a:t>Engagement</a:t>
            </a:r>
          </a:p>
          <a:p>
            <a:pPr lvl="1"/>
            <a:r>
              <a:rPr lang="en-US" sz="2700"/>
              <a:t>Manager &amp; Support</a:t>
            </a:r>
          </a:p>
          <a:p>
            <a:pPr lvl="1"/>
            <a:r>
              <a:rPr lang="en-US" sz="2700"/>
              <a:t>Mission &amp; Purpose</a:t>
            </a:r>
          </a:p>
          <a:p>
            <a:pPr lvl="1"/>
            <a:r>
              <a:rPr lang="en-US" sz="2700"/>
              <a:t>Respect for employees</a:t>
            </a:r>
          </a:p>
          <a:p>
            <a:pPr lvl="1"/>
            <a:r>
              <a:rPr lang="en-US" sz="2700"/>
              <a:t>Satisfaction </a:t>
            </a:r>
          </a:p>
          <a:p>
            <a:pPr lvl="1"/>
            <a:r>
              <a:rPr lang="en-US" sz="2700"/>
              <a:t>Work-life balance</a:t>
            </a:r>
          </a:p>
        </p:txBody>
      </p:sp>
      <p:pic>
        <p:nvPicPr>
          <p:cNvPr id="13" name="Picture 12">
            <a:extLst>
              <a:ext uri="{FF2B5EF4-FFF2-40B4-BE49-F238E27FC236}">
                <a16:creationId xmlns:a16="http://schemas.microsoft.com/office/drawing/2014/main" id="{3A9F5C5A-3FAE-9126-8C1E-6B50D4D2A1CF}"/>
              </a:ext>
            </a:extLst>
          </p:cNvPr>
          <p:cNvPicPr>
            <a:picLocks noChangeAspect="1"/>
          </p:cNvPicPr>
          <p:nvPr/>
        </p:nvPicPr>
        <p:blipFill>
          <a:blip r:embed="rId3"/>
          <a:stretch>
            <a:fillRect/>
          </a:stretch>
        </p:blipFill>
        <p:spPr>
          <a:xfrm>
            <a:off x="5377845" y="1773423"/>
            <a:ext cx="6273380" cy="3770703"/>
          </a:xfrm>
          <a:prstGeom prst="rect">
            <a:avLst/>
          </a:prstGeom>
        </p:spPr>
      </p:pic>
    </p:spTree>
    <p:extLst>
      <p:ext uri="{BB962C8B-B14F-4D97-AF65-F5344CB8AC3E}">
        <p14:creationId xmlns:p14="http://schemas.microsoft.com/office/powerpoint/2010/main" val="1126889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5557839" y="331683"/>
            <a:ext cx="6273380" cy="1446550"/>
          </a:xfrm>
          <a:prstGeom prst="rect">
            <a:avLst/>
          </a:prstGeom>
          <a:noFill/>
        </p:spPr>
        <p:txBody>
          <a:bodyPr wrap="square">
            <a:spAutoFit/>
          </a:bodyPr>
          <a:lstStyle/>
          <a:p>
            <a:pPr algn="r"/>
            <a:r>
              <a:rPr lang="en-US" sz="4400">
                <a:latin typeface="+mj-lt"/>
              </a:rPr>
              <a:t>Staff Engagement Survey</a:t>
            </a:r>
          </a:p>
          <a:p>
            <a:pPr algn="r"/>
            <a:endParaRPr lang="en-US" sz="4400">
              <a:latin typeface="+mj-lt"/>
            </a:endParaRP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pic>
        <p:nvPicPr>
          <p:cNvPr id="5" name="Picture 4">
            <a:extLst>
              <a:ext uri="{FF2B5EF4-FFF2-40B4-BE49-F238E27FC236}">
                <a16:creationId xmlns:a16="http://schemas.microsoft.com/office/drawing/2014/main" id="{D61747C6-6DAA-5D57-67ED-B7626FD50CEA}"/>
              </a:ext>
            </a:extLst>
          </p:cNvPr>
          <p:cNvPicPr>
            <a:picLocks noChangeAspect="1"/>
          </p:cNvPicPr>
          <p:nvPr/>
        </p:nvPicPr>
        <p:blipFill>
          <a:blip r:embed="rId3"/>
          <a:stretch>
            <a:fillRect/>
          </a:stretch>
        </p:blipFill>
        <p:spPr>
          <a:xfrm>
            <a:off x="6089944" y="1225921"/>
            <a:ext cx="5971428" cy="3593989"/>
          </a:xfrm>
          <a:prstGeom prst="rect">
            <a:avLst/>
          </a:prstGeom>
        </p:spPr>
      </p:pic>
      <p:pic>
        <p:nvPicPr>
          <p:cNvPr id="7" name="Picture 6">
            <a:extLst>
              <a:ext uri="{FF2B5EF4-FFF2-40B4-BE49-F238E27FC236}">
                <a16:creationId xmlns:a16="http://schemas.microsoft.com/office/drawing/2014/main" id="{109D9157-196D-B87F-178C-8C387C8ECE0A}"/>
              </a:ext>
            </a:extLst>
          </p:cNvPr>
          <p:cNvPicPr>
            <a:picLocks noChangeAspect="1"/>
          </p:cNvPicPr>
          <p:nvPr/>
        </p:nvPicPr>
        <p:blipFill>
          <a:blip r:embed="rId4"/>
          <a:stretch>
            <a:fillRect/>
          </a:stretch>
        </p:blipFill>
        <p:spPr>
          <a:xfrm>
            <a:off x="130628" y="2254046"/>
            <a:ext cx="5809992" cy="3487214"/>
          </a:xfrm>
          <a:prstGeom prst="rect">
            <a:avLst/>
          </a:prstGeom>
        </p:spPr>
      </p:pic>
    </p:spTree>
    <p:extLst>
      <p:ext uri="{BB962C8B-B14F-4D97-AF65-F5344CB8AC3E}">
        <p14:creationId xmlns:p14="http://schemas.microsoft.com/office/powerpoint/2010/main" val="3787576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24E65D-AC15-3606-9B23-ACF633657805}"/>
              </a:ext>
            </a:extLst>
          </p:cNvPr>
          <p:cNvSpPr txBox="1"/>
          <p:nvPr/>
        </p:nvSpPr>
        <p:spPr>
          <a:xfrm>
            <a:off x="5637352" y="324462"/>
            <a:ext cx="6273380" cy="769441"/>
          </a:xfrm>
          <a:prstGeom prst="rect">
            <a:avLst/>
          </a:prstGeom>
          <a:noFill/>
        </p:spPr>
        <p:txBody>
          <a:bodyPr wrap="square">
            <a:spAutoFit/>
          </a:bodyPr>
          <a:lstStyle/>
          <a:p>
            <a:pPr algn="r"/>
            <a:r>
              <a:rPr lang="en-US" sz="4400">
                <a:latin typeface="+mj-lt"/>
              </a:rPr>
              <a:t>Staff Engagement Survey</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208920" cy="1604460"/>
          </a:xfrm>
          <a:prstGeom prst="rect">
            <a:avLst/>
          </a:prstGeom>
        </p:spPr>
      </p:pic>
      <p:sp>
        <p:nvSpPr>
          <p:cNvPr id="5" name="Rectangle 4">
            <a:extLst>
              <a:ext uri="{FF2B5EF4-FFF2-40B4-BE49-F238E27FC236}">
                <a16:creationId xmlns:a16="http://schemas.microsoft.com/office/drawing/2014/main" id="{FD79D9F1-ACC2-9A47-BDCF-570AC58CF937}"/>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73D0BEDC-971F-BD04-6A0E-88E850C1C785}"/>
              </a:ext>
            </a:extLst>
          </p:cNvPr>
          <p:cNvSpPr>
            <a:spLocks noGrp="1"/>
          </p:cNvSpPr>
          <p:nvPr>
            <p:ph idx="1"/>
          </p:nvPr>
        </p:nvSpPr>
        <p:spPr>
          <a:xfrm>
            <a:off x="6904382" y="1318729"/>
            <a:ext cx="4451005" cy="4873625"/>
          </a:xfrm>
        </p:spPr>
        <p:txBody>
          <a:bodyPr/>
          <a:lstStyle/>
          <a:p>
            <a:pPr marL="0" indent="0" algn="ctr">
              <a:buNone/>
            </a:pPr>
            <a:r>
              <a:rPr lang="en-US"/>
              <a:t>100% of staff reported:</a:t>
            </a:r>
          </a:p>
          <a:p>
            <a:pPr marL="0" indent="0" algn="ctr">
              <a:buNone/>
            </a:pPr>
            <a:r>
              <a:rPr lang="en-US"/>
              <a:t>“I understand how my role contributes to the mission of this organization”</a:t>
            </a:r>
          </a:p>
          <a:p>
            <a:pPr marL="0" indent="0" algn="ctr">
              <a:buNone/>
            </a:pPr>
            <a:endParaRPr lang="en-US" sz="1800"/>
          </a:p>
          <a:p>
            <a:pPr marL="0" indent="0" algn="ctr">
              <a:buNone/>
            </a:pPr>
            <a:r>
              <a:rPr lang="en-US"/>
              <a:t>“I have the tools to enable me to do my job effectively”</a:t>
            </a:r>
          </a:p>
        </p:txBody>
      </p:sp>
      <p:pic>
        <p:nvPicPr>
          <p:cNvPr id="4" name="Picture 3">
            <a:extLst>
              <a:ext uri="{FF2B5EF4-FFF2-40B4-BE49-F238E27FC236}">
                <a16:creationId xmlns:a16="http://schemas.microsoft.com/office/drawing/2014/main" id="{3F24CDCD-CA49-8C21-10AB-25E79BA90ED4}"/>
              </a:ext>
            </a:extLst>
          </p:cNvPr>
          <p:cNvPicPr>
            <a:picLocks noChangeAspect="1"/>
          </p:cNvPicPr>
          <p:nvPr/>
        </p:nvPicPr>
        <p:blipFill>
          <a:blip r:embed="rId3"/>
          <a:stretch>
            <a:fillRect/>
          </a:stretch>
        </p:blipFill>
        <p:spPr>
          <a:xfrm>
            <a:off x="349305" y="1928922"/>
            <a:ext cx="6273380" cy="3770702"/>
          </a:xfrm>
          <a:prstGeom prst="rect">
            <a:avLst/>
          </a:prstGeom>
        </p:spPr>
      </p:pic>
    </p:spTree>
    <p:extLst>
      <p:ext uri="{BB962C8B-B14F-4D97-AF65-F5344CB8AC3E}">
        <p14:creationId xmlns:p14="http://schemas.microsoft.com/office/powerpoint/2010/main" val="1139872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5557839" y="331683"/>
            <a:ext cx="6273380" cy="1446550"/>
          </a:xfrm>
          <a:prstGeom prst="rect">
            <a:avLst/>
          </a:prstGeom>
          <a:noFill/>
        </p:spPr>
        <p:txBody>
          <a:bodyPr wrap="square">
            <a:spAutoFit/>
          </a:bodyPr>
          <a:lstStyle/>
          <a:p>
            <a:pPr algn="r"/>
            <a:r>
              <a:rPr lang="en-US" sz="4400">
                <a:latin typeface="+mj-lt"/>
              </a:rPr>
              <a:t>Staff Engagement Survey</a:t>
            </a:r>
          </a:p>
          <a:p>
            <a:pPr algn="r"/>
            <a:endParaRPr lang="en-US" sz="4400">
              <a:latin typeface="+mj-lt"/>
            </a:endParaRP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248676" cy="1624338"/>
          </a:xfrm>
          <a:prstGeom prst="rect">
            <a:avLst/>
          </a:prstGeom>
        </p:spPr>
      </p:pic>
      <p:pic>
        <p:nvPicPr>
          <p:cNvPr id="15" name="Picture 14">
            <a:extLst>
              <a:ext uri="{FF2B5EF4-FFF2-40B4-BE49-F238E27FC236}">
                <a16:creationId xmlns:a16="http://schemas.microsoft.com/office/drawing/2014/main" id="{AC23A74F-CD54-C156-8DB1-0D0538E84CB8}"/>
              </a:ext>
            </a:extLst>
          </p:cNvPr>
          <p:cNvPicPr>
            <a:picLocks noChangeAspect="1"/>
          </p:cNvPicPr>
          <p:nvPr/>
        </p:nvPicPr>
        <p:blipFill>
          <a:blip r:embed="rId3"/>
          <a:stretch>
            <a:fillRect/>
          </a:stretch>
        </p:blipFill>
        <p:spPr>
          <a:xfrm>
            <a:off x="6226994" y="1673200"/>
            <a:ext cx="5834378" cy="3511600"/>
          </a:xfrm>
          <a:prstGeom prst="rect">
            <a:avLst/>
          </a:prstGeom>
        </p:spPr>
      </p:pic>
      <p:pic>
        <p:nvPicPr>
          <p:cNvPr id="6" name="Content Placeholder 5">
            <a:extLst>
              <a:ext uri="{FF2B5EF4-FFF2-40B4-BE49-F238E27FC236}">
                <a16:creationId xmlns:a16="http://schemas.microsoft.com/office/drawing/2014/main" id="{D87AB59F-DEEF-85C4-EA51-719C0BB466D1}"/>
              </a:ext>
            </a:extLst>
          </p:cNvPr>
          <p:cNvPicPr>
            <a:picLocks noGrp="1" noChangeAspect="1"/>
          </p:cNvPicPr>
          <p:nvPr>
            <p:ph sz="half" idx="1"/>
          </p:nvPr>
        </p:nvPicPr>
        <p:blipFill>
          <a:blip r:embed="rId4"/>
          <a:stretch>
            <a:fillRect/>
          </a:stretch>
        </p:blipFill>
        <p:spPr>
          <a:xfrm>
            <a:off x="237170" y="2082800"/>
            <a:ext cx="5842307" cy="3511600"/>
          </a:xfrm>
          <a:prstGeom prst="rect">
            <a:avLst/>
          </a:prstGeom>
        </p:spPr>
      </p:pic>
    </p:spTree>
    <p:extLst>
      <p:ext uri="{BB962C8B-B14F-4D97-AF65-F5344CB8AC3E}">
        <p14:creationId xmlns:p14="http://schemas.microsoft.com/office/powerpoint/2010/main" val="178154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24E65D-AC15-3606-9B23-ACF633657805}"/>
              </a:ext>
            </a:extLst>
          </p:cNvPr>
          <p:cNvSpPr txBox="1"/>
          <p:nvPr/>
        </p:nvSpPr>
        <p:spPr>
          <a:xfrm>
            <a:off x="5637352" y="324462"/>
            <a:ext cx="6273380" cy="769441"/>
          </a:xfrm>
          <a:prstGeom prst="rect">
            <a:avLst/>
          </a:prstGeom>
          <a:noFill/>
        </p:spPr>
        <p:txBody>
          <a:bodyPr wrap="square">
            <a:spAutoFit/>
          </a:bodyPr>
          <a:lstStyle/>
          <a:p>
            <a:pPr algn="r"/>
            <a:r>
              <a:rPr lang="en-US" sz="4400">
                <a:latin typeface="+mj-lt"/>
              </a:rPr>
              <a:t>Improvement Plan</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68" y="324462"/>
            <a:ext cx="3045028" cy="1522514"/>
          </a:xfrm>
          <a:prstGeom prst="rect">
            <a:avLst/>
          </a:prstGeom>
        </p:spPr>
      </p:pic>
      <p:sp>
        <p:nvSpPr>
          <p:cNvPr id="5" name="Rectangle 4">
            <a:extLst>
              <a:ext uri="{FF2B5EF4-FFF2-40B4-BE49-F238E27FC236}">
                <a16:creationId xmlns:a16="http://schemas.microsoft.com/office/drawing/2014/main" id="{FD79D9F1-ACC2-9A47-BDCF-570AC58CF937}"/>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AA113D2A-B8A2-3BE6-10C2-0EA324601F3B}"/>
              </a:ext>
            </a:extLst>
          </p:cNvPr>
          <p:cNvSpPr>
            <a:spLocks noGrp="1"/>
          </p:cNvSpPr>
          <p:nvPr>
            <p:ph sz="half" idx="1"/>
          </p:nvPr>
        </p:nvSpPr>
        <p:spPr>
          <a:xfrm>
            <a:off x="495300" y="1948799"/>
            <a:ext cx="5181600" cy="3935165"/>
          </a:xfrm>
        </p:spPr>
        <p:txBody>
          <a:bodyPr>
            <a:normAutofit/>
          </a:bodyPr>
          <a:lstStyle/>
          <a:p>
            <a:pPr marL="0" indent="0">
              <a:buNone/>
            </a:pPr>
            <a:r>
              <a:rPr lang="en-US" sz="3600"/>
              <a:t>Communication</a:t>
            </a:r>
          </a:p>
          <a:p>
            <a:pPr lvl="1">
              <a:buFont typeface="Wingdings" panose="05000000000000000000" pitchFamily="2" charset="2"/>
              <a:buChar char="Ø"/>
            </a:pPr>
            <a:r>
              <a:rPr lang="en-US" sz="3200"/>
              <a:t>Streamline messages</a:t>
            </a:r>
          </a:p>
          <a:p>
            <a:pPr lvl="1">
              <a:buFont typeface="Wingdings" panose="05000000000000000000" pitchFamily="2" charset="2"/>
              <a:buChar char="Ø"/>
            </a:pPr>
            <a:r>
              <a:rPr lang="en-US" sz="3200"/>
              <a:t>Ask more questions</a:t>
            </a:r>
          </a:p>
          <a:p>
            <a:pPr lvl="1">
              <a:buFont typeface="Wingdings" panose="05000000000000000000" pitchFamily="2" charset="2"/>
              <a:buChar char="Ø"/>
            </a:pPr>
            <a:r>
              <a:rPr lang="en-US" sz="3200"/>
              <a:t>Utilize the L-10 meeting 	structure </a:t>
            </a:r>
          </a:p>
          <a:p>
            <a:pPr lvl="1">
              <a:buFont typeface="Wingdings" panose="05000000000000000000" pitchFamily="2" charset="2"/>
              <a:buChar char="Ø"/>
            </a:pPr>
            <a:r>
              <a:rPr lang="en-US" sz="3200"/>
              <a:t>Use our All-Staff 	meetings and TEAMS 	platform </a:t>
            </a:r>
          </a:p>
        </p:txBody>
      </p:sp>
      <p:sp>
        <p:nvSpPr>
          <p:cNvPr id="9" name="Content Placeholder 8">
            <a:extLst>
              <a:ext uri="{FF2B5EF4-FFF2-40B4-BE49-F238E27FC236}">
                <a16:creationId xmlns:a16="http://schemas.microsoft.com/office/drawing/2014/main" id="{D21C6604-C4C6-3381-40D3-A64FCF9F219C}"/>
              </a:ext>
            </a:extLst>
          </p:cNvPr>
          <p:cNvSpPr>
            <a:spLocks noGrp="1"/>
          </p:cNvSpPr>
          <p:nvPr>
            <p:ph sz="half" idx="2"/>
          </p:nvPr>
        </p:nvSpPr>
        <p:spPr/>
        <p:txBody>
          <a:bodyPr>
            <a:normAutofit/>
          </a:bodyPr>
          <a:lstStyle/>
          <a:p>
            <a:pPr marL="0" indent="0">
              <a:buNone/>
            </a:pPr>
            <a:r>
              <a:rPr lang="en-US" sz="3600"/>
              <a:t>Professional Development</a:t>
            </a:r>
          </a:p>
          <a:p>
            <a:pPr lvl="1">
              <a:buFont typeface="Wingdings" panose="05000000000000000000" pitchFamily="2" charset="2"/>
              <a:buChar char="Ø"/>
            </a:pPr>
            <a:r>
              <a:rPr lang="en-US" sz="3200"/>
              <a:t>Deeper focus within 	annual review process</a:t>
            </a:r>
          </a:p>
          <a:p>
            <a:pPr lvl="1">
              <a:buFont typeface="Wingdings" panose="05000000000000000000" pitchFamily="2" charset="2"/>
              <a:buChar char="Ø"/>
            </a:pPr>
            <a:r>
              <a:rPr lang="en-US" sz="3200"/>
              <a:t>Discuss roadmaps for 	advancement</a:t>
            </a:r>
          </a:p>
          <a:p>
            <a:pPr lvl="1">
              <a:buFont typeface="Wingdings" panose="05000000000000000000" pitchFamily="2" charset="2"/>
              <a:buChar char="Ø"/>
            </a:pPr>
            <a:r>
              <a:rPr lang="en-US" sz="3200"/>
              <a:t>Socialize opportunities 	both horizontally and 	vertically</a:t>
            </a:r>
          </a:p>
        </p:txBody>
      </p:sp>
    </p:spTree>
    <p:extLst>
      <p:ext uri="{BB962C8B-B14F-4D97-AF65-F5344CB8AC3E}">
        <p14:creationId xmlns:p14="http://schemas.microsoft.com/office/powerpoint/2010/main" val="2510673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5557839" y="331683"/>
            <a:ext cx="6273380" cy="769441"/>
          </a:xfrm>
          <a:prstGeom prst="rect">
            <a:avLst/>
          </a:prstGeom>
          <a:noFill/>
        </p:spPr>
        <p:txBody>
          <a:bodyPr wrap="square">
            <a:spAutoFit/>
          </a:bodyPr>
          <a:lstStyle/>
          <a:p>
            <a:pPr algn="r"/>
            <a:r>
              <a:rPr lang="en-US" sz="4400">
                <a:latin typeface="+mj-lt"/>
              </a:rPr>
              <a:t>Improvement Plan</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2970381" cy="1485191"/>
          </a:xfrm>
          <a:prstGeom prst="rect">
            <a:avLst/>
          </a:prstGeom>
        </p:spPr>
      </p:pic>
      <p:sp>
        <p:nvSpPr>
          <p:cNvPr id="5" name="Content Placeholder 4">
            <a:extLst>
              <a:ext uri="{FF2B5EF4-FFF2-40B4-BE49-F238E27FC236}">
                <a16:creationId xmlns:a16="http://schemas.microsoft.com/office/drawing/2014/main" id="{7D74239E-51BD-B8C6-8600-904E13A7CF0F}"/>
              </a:ext>
            </a:extLst>
          </p:cNvPr>
          <p:cNvSpPr>
            <a:spLocks noGrp="1"/>
          </p:cNvSpPr>
          <p:nvPr>
            <p:ph sz="half" idx="1"/>
          </p:nvPr>
        </p:nvSpPr>
        <p:spPr>
          <a:xfrm>
            <a:off x="410817" y="1857187"/>
            <a:ext cx="7089913" cy="4040030"/>
          </a:xfrm>
        </p:spPr>
        <p:txBody>
          <a:bodyPr>
            <a:normAutofit/>
          </a:bodyPr>
          <a:lstStyle/>
          <a:p>
            <a:pPr marL="0" indent="0">
              <a:buNone/>
            </a:pPr>
            <a:r>
              <a:rPr lang="en-US" sz="3600"/>
              <a:t>Staff Engagement</a:t>
            </a:r>
          </a:p>
          <a:p>
            <a:pPr lvl="1">
              <a:buFont typeface="Wingdings" panose="05000000000000000000" pitchFamily="2" charset="2"/>
              <a:buChar char="Ø"/>
            </a:pPr>
            <a:r>
              <a:rPr lang="en-US" sz="3200"/>
              <a:t>Leadership be present; ask questions</a:t>
            </a:r>
          </a:p>
          <a:p>
            <a:pPr lvl="1">
              <a:buFont typeface="Wingdings" panose="05000000000000000000" pitchFamily="2" charset="2"/>
              <a:buChar char="Ø"/>
            </a:pPr>
            <a:r>
              <a:rPr lang="en-US" sz="3200"/>
              <a:t>Empower team to make decisions</a:t>
            </a:r>
          </a:p>
          <a:p>
            <a:pPr lvl="1">
              <a:buFont typeface="Wingdings" panose="05000000000000000000" pitchFamily="2" charset="2"/>
              <a:buChar char="Ø"/>
            </a:pPr>
            <a:r>
              <a:rPr lang="en-US" sz="3200"/>
              <a:t>Creatively add team-building 	activities</a:t>
            </a:r>
          </a:p>
          <a:p>
            <a:pPr lvl="1">
              <a:buFont typeface="Wingdings" panose="05000000000000000000" pitchFamily="2" charset="2"/>
              <a:buChar char="Ø"/>
            </a:pPr>
            <a:r>
              <a:rPr lang="en-US" sz="3200"/>
              <a:t>Intentionally create touchpoints to 	get to know one another</a:t>
            </a:r>
          </a:p>
          <a:p>
            <a:pPr>
              <a:buFont typeface="Wingdings" panose="05000000000000000000" pitchFamily="2" charset="2"/>
              <a:buChar char="Ø"/>
            </a:pPr>
            <a:endParaRPr lang="en-US" sz="3200"/>
          </a:p>
        </p:txBody>
      </p:sp>
      <p:pic>
        <p:nvPicPr>
          <p:cNvPr id="7" name="Picture 6" descr="Colleagues huddle">
            <a:extLst>
              <a:ext uri="{FF2B5EF4-FFF2-40B4-BE49-F238E27FC236}">
                <a16:creationId xmlns:a16="http://schemas.microsoft.com/office/drawing/2014/main" id="{70FD955E-4F10-186E-572B-050498A25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261" y="1731065"/>
            <a:ext cx="3879337" cy="3395870"/>
          </a:xfrm>
          <a:prstGeom prst="rect">
            <a:avLst/>
          </a:prstGeom>
        </p:spPr>
      </p:pic>
    </p:spTree>
    <p:extLst>
      <p:ext uri="{BB962C8B-B14F-4D97-AF65-F5344CB8AC3E}">
        <p14:creationId xmlns:p14="http://schemas.microsoft.com/office/powerpoint/2010/main" val="159726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D2048C0-5E41-C53B-1959-A1FA059F564F}"/>
              </a:ext>
            </a:extLst>
          </p:cNvPr>
          <p:cNvSpPr>
            <a:spLocks noGrp="1"/>
          </p:cNvSpPr>
          <p:nvPr>
            <p:ph type="title"/>
          </p:nvPr>
        </p:nvSpPr>
        <p:spPr>
          <a:xfrm>
            <a:off x="831850" y="2366963"/>
            <a:ext cx="10515600" cy="1390650"/>
          </a:xfrm>
        </p:spPr>
        <p:txBody>
          <a:bodyPr/>
          <a:lstStyle/>
          <a:p>
            <a:pPr algn="ctr"/>
            <a:r>
              <a:rPr lang="en-US"/>
              <a:t>Mission Moment</a:t>
            </a:r>
          </a:p>
        </p:txBody>
      </p:sp>
      <p:sp>
        <p:nvSpPr>
          <p:cNvPr id="5" name="Text Placeholder 4">
            <a:extLst>
              <a:ext uri="{FF2B5EF4-FFF2-40B4-BE49-F238E27FC236}">
                <a16:creationId xmlns:a16="http://schemas.microsoft.com/office/drawing/2014/main" id="{17FF7D73-DB81-062D-593D-89DC2F7DAA7F}"/>
              </a:ext>
            </a:extLst>
          </p:cNvPr>
          <p:cNvSpPr>
            <a:spLocks noGrp="1"/>
          </p:cNvSpPr>
          <p:nvPr>
            <p:ph type="body" idx="1"/>
          </p:nvPr>
        </p:nvSpPr>
        <p:spPr>
          <a:xfrm>
            <a:off x="838200" y="3821870"/>
            <a:ext cx="10515600" cy="968375"/>
          </a:xfrm>
        </p:spPr>
        <p:txBody>
          <a:bodyPr/>
          <a:lstStyle/>
          <a:p>
            <a:pPr algn="ctr"/>
            <a:r>
              <a:rPr lang="en-US"/>
              <a:t>LaChelle Williams</a:t>
            </a:r>
          </a:p>
        </p:txBody>
      </p:sp>
    </p:spTree>
    <p:extLst>
      <p:ext uri="{BB962C8B-B14F-4D97-AF65-F5344CB8AC3E}">
        <p14:creationId xmlns:p14="http://schemas.microsoft.com/office/powerpoint/2010/main" val="3689798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5557839" y="331683"/>
            <a:ext cx="6273380" cy="769441"/>
          </a:xfrm>
          <a:prstGeom prst="rect">
            <a:avLst/>
          </a:prstGeom>
          <a:noFill/>
        </p:spPr>
        <p:txBody>
          <a:bodyPr wrap="square">
            <a:spAutoFit/>
          </a:bodyPr>
          <a:lstStyle/>
          <a:p>
            <a:pPr algn="r"/>
            <a:r>
              <a:rPr lang="en-US" sz="4400">
                <a:latin typeface="+mj-lt"/>
              </a:rPr>
              <a:t>Together we are BETTER</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473963" cy="1736982"/>
          </a:xfrm>
          <a:prstGeom prst="rect">
            <a:avLst/>
          </a:prstGeom>
        </p:spPr>
      </p:pic>
      <p:sp>
        <p:nvSpPr>
          <p:cNvPr id="4" name="TextBox 3">
            <a:extLst>
              <a:ext uri="{FF2B5EF4-FFF2-40B4-BE49-F238E27FC236}">
                <a16:creationId xmlns:a16="http://schemas.microsoft.com/office/drawing/2014/main" id="{4CC95327-5CE0-7ADA-B491-52F9B5F64F66}"/>
              </a:ext>
            </a:extLst>
          </p:cNvPr>
          <p:cNvSpPr txBox="1"/>
          <p:nvPr/>
        </p:nvSpPr>
        <p:spPr>
          <a:xfrm>
            <a:off x="6096000" y="1225921"/>
            <a:ext cx="5466735" cy="4416594"/>
          </a:xfrm>
          <a:prstGeom prst="rect">
            <a:avLst/>
          </a:prstGeom>
          <a:noFill/>
        </p:spPr>
        <p:txBody>
          <a:bodyPr wrap="square" rtlCol="0">
            <a:spAutoFit/>
          </a:bodyPr>
          <a:lstStyle/>
          <a:p>
            <a:pPr marL="0" indent="0">
              <a:buNone/>
            </a:pPr>
            <a:r>
              <a:rPr lang="en-US" sz="3800"/>
              <a:t>Plans for ongoing focus</a:t>
            </a:r>
          </a:p>
          <a:p>
            <a:pPr lvl="1"/>
            <a:r>
              <a:rPr lang="en-US" sz="2700"/>
              <a:t>Communication</a:t>
            </a:r>
          </a:p>
          <a:p>
            <a:pPr lvl="1"/>
            <a:r>
              <a:rPr lang="en-US" sz="2700"/>
              <a:t>Comp &amp; Benefits</a:t>
            </a:r>
          </a:p>
          <a:p>
            <a:pPr lvl="1"/>
            <a:r>
              <a:rPr lang="en-US" sz="2700"/>
              <a:t>Development</a:t>
            </a:r>
          </a:p>
          <a:p>
            <a:pPr lvl="1"/>
            <a:r>
              <a:rPr lang="en-US" sz="2700"/>
              <a:t>Engagement</a:t>
            </a:r>
          </a:p>
          <a:p>
            <a:pPr lvl="1"/>
            <a:r>
              <a:rPr lang="en-US" sz="2700"/>
              <a:t>Manager &amp; Support</a:t>
            </a:r>
          </a:p>
          <a:p>
            <a:pPr lvl="1"/>
            <a:r>
              <a:rPr lang="en-US" sz="2700"/>
              <a:t>Mission &amp; Purpose</a:t>
            </a:r>
          </a:p>
          <a:p>
            <a:pPr lvl="1"/>
            <a:r>
              <a:rPr lang="en-US" sz="2700"/>
              <a:t>Respect for employees</a:t>
            </a:r>
          </a:p>
          <a:p>
            <a:pPr lvl="1"/>
            <a:r>
              <a:rPr lang="en-US" sz="2700"/>
              <a:t>Satisfaction </a:t>
            </a:r>
          </a:p>
          <a:p>
            <a:pPr lvl="1"/>
            <a:r>
              <a:rPr lang="en-US" sz="2700"/>
              <a:t>Work-life balance </a:t>
            </a:r>
          </a:p>
        </p:txBody>
      </p:sp>
      <p:pic>
        <p:nvPicPr>
          <p:cNvPr id="6" name="Picture 5" descr="People holding sparklers">
            <a:extLst>
              <a:ext uri="{FF2B5EF4-FFF2-40B4-BE49-F238E27FC236}">
                <a16:creationId xmlns:a16="http://schemas.microsoft.com/office/drawing/2014/main" id="{6849F224-564A-F372-7F58-CA88A15E91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920" y="2127380"/>
            <a:ext cx="4653193" cy="3458839"/>
          </a:xfrm>
          <a:prstGeom prst="rect">
            <a:avLst/>
          </a:prstGeom>
        </p:spPr>
      </p:pic>
    </p:spTree>
    <p:extLst>
      <p:ext uri="{BB962C8B-B14F-4D97-AF65-F5344CB8AC3E}">
        <p14:creationId xmlns:p14="http://schemas.microsoft.com/office/powerpoint/2010/main" val="1047842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7" name="Title 6">
            <a:extLst>
              <a:ext uri="{FF2B5EF4-FFF2-40B4-BE49-F238E27FC236}">
                <a16:creationId xmlns:a16="http://schemas.microsoft.com/office/drawing/2014/main" id="{A7DB9457-1712-68F1-E4B0-98D3492F983C}"/>
              </a:ext>
            </a:extLst>
          </p:cNvPr>
          <p:cNvSpPr>
            <a:spLocks noGrp="1"/>
          </p:cNvSpPr>
          <p:nvPr>
            <p:ph type="title"/>
          </p:nvPr>
        </p:nvSpPr>
        <p:spPr>
          <a:xfrm>
            <a:off x="838200" y="2673026"/>
            <a:ext cx="10515600" cy="1500187"/>
          </a:xfrm>
        </p:spPr>
        <p:txBody>
          <a:bodyPr/>
          <a:lstStyle/>
          <a:p>
            <a:pPr algn="ctr"/>
            <a:r>
              <a:rPr lang="en-US"/>
              <a:t>Open Business</a:t>
            </a:r>
          </a:p>
        </p:txBody>
      </p:sp>
      <p:sp>
        <p:nvSpPr>
          <p:cNvPr id="12" name="Text Placeholder 11">
            <a:extLst>
              <a:ext uri="{FF2B5EF4-FFF2-40B4-BE49-F238E27FC236}">
                <a16:creationId xmlns:a16="http://schemas.microsoft.com/office/drawing/2014/main" id="{ED1A4E1A-396A-9FDB-E355-2A5ACBA94E12}"/>
              </a:ext>
            </a:extLst>
          </p:cNvPr>
          <p:cNvSpPr>
            <a:spLocks noGrp="1"/>
          </p:cNvSpPr>
          <p:nvPr>
            <p:ph type="body" idx="1"/>
          </p:nvPr>
        </p:nvSpPr>
        <p:spPr>
          <a:xfrm>
            <a:off x="838200" y="4205666"/>
            <a:ext cx="10515600" cy="767593"/>
          </a:xfrm>
        </p:spPr>
        <p:txBody>
          <a:bodyPr/>
          <a:lstStyle/>
          <a:p>
            <a:pPr algn="ctr"/>
            <a:r>
              <a:rPr lang="en-US"/>
              <a:t>All</a:t>
            </a:r>
          </a:p>
        </p:txBody>
      </p:sp>
      <p:sp>
        <p:nvSpPr>
          <p:cNvPr id="2" name="Rectangle 1">
            <a:extLst>
              <a:ext uri="{FF2B5EF4-FFF2-40B4-BE49-F238E27FC236}">
                <a16:creationId xmlns:a16="http://schemas.microsoft.com/office/drawing/2014/main" id="{2298AD11-C7BC-6122-96A0-F7581C3F4397}"/>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632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0909217B-7AEC-CFF7-98ED-AF44B6BE2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8024"/>
            <a:ext cx="3937276" cy="2624851"/>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2285511E-1F57-4A4E-9A16-B64A9BDFD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550" y="3868024"/>
            <a:ext cx="4317450" cy="2624850"/>
          </a:xfrm>
          <a:prstGeom prst="rect">
            <a:avLst/>
          </a:prstGeom>
        </p:spPr>
      </p:pic>
      <p:pic>
        <p:nvPicPr>
          <p:cNvPr id="10" name="Picture 9" descr="A picture containing person, indoor, hand, close&#10;&#10;Description automatically generated">
            <a:extLst>
              <a:ext uri="{FF2B5EF4-FFF2-40B4-BE49-F238E27FC236}">
                <a16:creationId xmlns:a16="http://schemas.microsoft.com/office/drawing/2014/main" id="{FDEF6A6D-0E0D-0F9D-7D23-2F0F90CE2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275" y="3868025"/>
            <a:ext cx="3937275" cy="2624850"/>
          </a:xfrm>
          <a:prstGeom prst="rect">
            <a:avLst/>
          </a:prstGeom>
        </p:spPr>
      </p:pic>
      <p:sp>
        <p:nvSpPr>
          <p:cNvPr id="11" name="Title 6">
            <a:extLst>
              <a:ext uri="{FF2B5EF4-FFF2-40B4-BE49-F238E27FC236}">
                <a16:creationId xmlns:a16="http://schemas.microsoft.com/office/drawing/2014/main" id="{15A8AEE6-025C-E406-2805-411EA21E91A5}"/>
              </a:ext>
            </a:extLst>
          </p:cNvPr>
          <p:cNvSpPr>
            <a:spLocks noGrp="1"/>
          </p:cNvSpPr>
          <p:nvPr>
            <p:ph type="title"/>
          </p:nvPr>
        </p:nvSpPr>
        <p:spPr>
          <a:xfrm>
            <a:off x="3085583" y="804151"/>
            <a:ext cx="6020834" cy="2624850"/>
          </a:xfrm>
        </p:spPr>
        <p:txBody>
          <a:bodyPr>
            <a:noAutofit/>
          </a:bodyPr>
          <a:lstStyle/>
          <a:p>
            <a:pPr algn="ctr"/>
            <a:r>
              <a:rPr lang="en-US" sz="12000">
                <a:solidFill>
                  <a:srgbClr val="F37321"/>
                </a:solidFill>
                <a:latin typeface="Headline One" panose="00000400000000000000" pitchFamily="2" charset="0"/>
              </a:rPr>
              <a:t>Thank You!</a:t>
            </a:r>
          </a:p>
        </p:txBody>
      </p:sp>
    </p:spTree>
    <p:extLst>
      <p:ext uri="{BB962C8B-B14F-4D97-AF65-F5344CB8AC3E}">
        <p14:creationId xmlns:p14="http://schemas.microsoft.com/office/powerpoint/2010/main" val="213792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4" name="Title 3">
            <a:extLst>
              <a:ext uri="{FF2B5EF4-FFF2-40B4-BE49-F238E27FC236}">
                <a16:creationId xmlns:a16="http://schemas.microsoft.com/office/drawing/2014/main" id="{7E00632E-75D9-CA0B-6A09-2D840297FB97}"/>
              </a:ext>
            </a:extLst>
          </p:cNvPr>
          <p:cNvSpPr>
            <a:spLocks noGrp="1"/>
          </p:cNvSpPr>
          <p:nvPr>
            <p:ph type="title"/>
          </p:nvPr>
        </p:nvSpPr>
        <p:spPr>
          <a:xfrm>
            <a:off x="831850" y="2519363"/>
            <a:ext cx="10515600" cy="1500187"/>
          </a:xfrm>
        </p:spPr>
        <p:txBody>
          <a:bodyPr/>
          <a:lstStyle/>
          <a:p>
            <a:pPr algn="ctr"/>
            <a:r>
              <a:rPr lang="en-US"/>
              <a:t>Chairman’s Report</a:t>
            </a:r>
          </a:p>
        </p:txBody>
      </p:sp>
      <p:sp>
        <p:nvSpPr>
          <p:cNvPr id="5" name="Text Placeholder 4">
            <a:extLst>
              <a:ext uri="{FF2B5EF4-FFF2-40B4-BE49-F238E27FC236}">
                <a16:creationId xmlns:a16="http://schemas.microsoft.com/office/drawing/2014/main" id="{80B4E9DE-34BC-B9BB-8E9E-4ABA59102068}"/>
              </a:ext>
            </a:extLst>
          </p:cNvPr>
          <p:cNvSpPr>
            <a:spLocks noGrp="1"/>
          </p:cNvSpPr>
          <p:nvPr>
            <p:ph type="body" idx="1"/>
          </p:nvPr>
        </p:nvSpPr>
        <p:spPr>
          <a:xfrm>
            <a:off x="838200" y="4037015"/>
            <a:ext cx="10515600" cy="767594"/>
          </a:xfrm>
        </p:spPr>
        <p:txBody>
          <a:bodyPr/>
          <a:lstStyle/>
          <a:p>
            <a:pPr algn="ctr"/>
            <a:r>
              <a:rPr lang="en-US"/>
              <a:t>Steve Nash</a:t>
            </a:r>
          </a:p>
        </p:txBody>
      </p:sp>
    </p:spTree>
    <p:extLst>
      <p:ext uri="{BB962C8B-B14F-4D97-AF65-F5344CB8AC3E}">
        <p14:creationId xmlns:p14="http://schemas.microsoft.com/office/powerpoint/2010/main" val="195314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CE4C2E-1576-2519-4DD5-8024356D7D3F}"/>
              </a:ext>
            </a:extLst>
          </p:cNvPr>
          <p:cNvSpPr>
            <a:spLocks noGrp="1"/>
          </p:cNvSpPr>
          <p:nvPr>
            <p:ph type="title"/>
          </p:nvPr>
        </p:nvSpPr>
        <p:spPr>
          <a:xfrm>
            <a:off x="3918857" y="184461"/>
            <a:ext cx="7855226" cy="767594"/>
          </a:xfrm>
        </p:spPr>
        <p:txBody>
          <a:bodyPr/>
          <a:lstStyle/>
          <a:p>
            <a:pPr algn="r"/>
            <a:r>
              <a:rPr lang="en-US"/>
              <a:t>Minutes and Agenda</a:t>
            </a:r>
          </a:p>
        </p:txBody>
      </p:sp>
      <p:sp>
        <p:nvSpPr>
          <p:cNvPr id="15" name="Content Placeholder 14">
            <a:extLst>
              <a:ext uri="{FF2B5EF4-FFF2-40B4-BE49-F238E27FC236}">
                <a16:creationId xmlns:a16="http://schemas.microsoft.com/office/drawing/2014/main" id="{77D9C297-313B-D2B1-6D86-C7BEB1796B3A}"/>
              </a:ext>
            </a:extLst>
          </p:cNvPr>
          <p:cNvSpPr>
            <a:spLocks noGrp="1"/>
          </p:cNvSpPr>
          <p:nvPr>
            <p:ph sz="half" idx="1"/>
          </p:nvPr>
        </p:nvSpPr>
        <p:spPr>
          <a:xfrm>
            <a:off x="689923" y="1516957"/>
            <a:ext cx="3892826" cy="4573450"/>
          </a:xfrm>
        </p:spPr>
        <p:txBody>
          <a:bodyPr>
            <a:normAutofit fontScale="92500" lnSpcReduction="10000"/>
          </a:bodyPr>
          <a:lstStyle/>
          <a:p>
            <a:pPr marL="0" indent="0">
              <a:buNone/>
            </a:pPr>
            <a:endParaRPr lang="en-US"/>
          </a:p>
          <a:p>
            <a:pPr marL="0" indent="0">
              <a:buNone/>
            </a:pPr>
            <a:endParaRPr lang="en-US"/>
          </a:p>
          <a:p>
            <a:pPr marL="0" indent="0" algn="ctr">
              <a:buNone/>
            </a:pPr>
            <a:r>
              <a:rPr lang="en-US" sz="4000"/>
              <a:t>Approval </a:t>
            </a:r>
          </a:p>
          <a:p>
            <a:pPr marL="0" indent="0" algn="ctr">
              <a:buNone/>
            </a:pPr>
            <a:r>
              <a:rPr lang="en-US" sz="4000"/>
              <a:t>of </a:t>
            </a:r>
          </a:p>
          <a:p>
            <a:pPr marL="0" indent="0" algn="ctr">
              <a:buNone/>
            </a:pPr>
            <a:r>
              <a:rPr lang="en-US" sz="4000"/>
              <a:t>July </a:t>
            </a:r>
          </a:p>
          <a:p>
            <a:pPr marL="0" indent="0" algn="ctr">
              <a:buNone/>
            </a:pPr>
            <a:r>
              <a:rPr lang="en-US" sz="4000"/>
              <a:t>Minutes</a:t>
            </a:r>
          </a:p>
        </p:txBody>
      </p:sp>
      <p:sp>
        <p:nvSpPr>
          <p:cNvPr id="16" name="Content Placeholder 15">
            <a:extLst>
              <a:ext uri="{FF2B5EF4-FFF2-40B4-BE49-F238E27FC236}">
                <a16:creationId xmlns:a16="http://schemas.microsoft.com/office/drawing/2014/main" id="{360BA437-B024-5393-8473-4FF032D07F8E}"/>
              </a:ext>
            </a:extLst>
          </p:cNvPr>
          <p:cNvSpPr>
            <a:spLocks noGrp="1"/>
          </p:cNvSpPr>
          <p:nvPr>
            <p:ph sz="half" idx="2"/>
          </p:nvPr>
        </p:nvSpPr>
        <p:spPr>
          <a:xfrm>
            <a:off x="5622236" y="1031219"/>
            <a:ext cx="5879841" cy="4720224"/>
          </a:xfrm>
        </p:spPr>
        <p:txBody>
          <a:bodyPr>
            <a:normAutofit fontScale="92500" lnSpcReduction="10000"/>
          </a:bodyPr>
          <a:lstStyle/>
          <a:p>
            <a:pPr marL="0" indent="0">
              <a:buNone/>
            </a:pPr>
            <a:r>
              <a:rPr lang="en-US" sz="3500"/>
              <a:t>Welcome - Sept Board Meeting</a:t>
            </a:r>
          </a:p>
          <a:p>
            <a:pPr marL="0" indent="0">
              <a:buNone/>
            </a:pPr>
            <a:endParaRPr lang="en-US" sz="500"/>
          </a:p>
          <a:p>
            <a:pPr lvl="1">
              <a:buFont typeface="Wingdings" panose="05000000000000000000" pitchFamily="2" charset="2"/>
              <a:buChar char="q"/>
            </a:pPr>
            <a:r>
              <a:rPr lang="en-US" sz="3000"/>
              <a:t>Chairman’s Report</a:t>
            </a:r>
          </a:p>
          <a:p>
            <a:pPr lvl="1">
              <a:buFont typeface="Wingdings" panose="05000000000000000000" pitchFamily="2" charset="2"/>
              <a:buChar char="q"/>
            </a:pPr>
            <a:r>
              <a:rPr lang="en-US" sz="3000"/>
              <a:t>Strategic Discussion:	</a:t>
            </a:r>
          </a:p>
          <a:p>
            <a:pPr lvl="2">
              <a:buFont typeface="Wingdings" panose="05000000000000000000" pitchFamily="2" charset="2"/>
              <a:buChar char="Ø"/>
            </a:pPr>
            <a:r>
              <a:rPr lang="en-US" sz="2600"/>
              <a:t>2024-2026 Strategic Plan and Risk Management Plan vision</a:t>
            </a:r>
          </a:p>
          <a:p>
            <a:pPr lvl="1">
              <a:buFont typeface="Wingdings" panose="05000000000000000000" pitchFamily="2" charset="2"/>
              <a:buChar char="q"/>
            </a:pPr>
            <a:r>
              <a:rPr lang="en-US" sz="3000"/>
              <a:t>Advancement Update</a:t>
            </a:r>
          </a:p>
          <a:p>
            <a:pPr lvl="1">
              <a:buFont typeface="Wingdings" panose="05000000000000000000" pitchFamily="2" charset="2"/>
              <a:buChar char="q"/>
            </a:pPr>
            <a:r>
              <a:rPr lang="en-US" sz="3000"/>
              <a:t>Program Update</a:t>
            </a:r>
          </a:p>
          <a:p>
            <a:pPr lvl="1">
              <a:buFont typeface="Wingdings" panose="05000000000000000000" pitchFamily="2" charset="2"/>
              <a:buChar char="q"/>
            </a:pPr>
            <a:r>
              <a:rPr lang="en-US" sz="3000"/>
              <a:t>Finance Report</a:t>
            </a:r>
          </a:p>
          <a:p>
            <a:pPr lvl="1">
              <a:buFont typeface="Wingdings" panose="05000000000000000000" pitchFamily="2" charset="2"/>
              <a:buChar char="q"/>
            </a:pPr>
            <a:r>
              <a:rPr lang="en-US" sz="3000"/>
              <a:t>Operations Update</a:t>
            </a:r>
          </a:p>
          <a:p>
            <a:pPr lvl="1">
              <a:buFont typeface="Wingdings" panose="05000000000000000000" pitchFamily="2" charset="2"/>
              <a:buChar char="q"/>
            </a:pPr>
            <a:r>
              <a:rPr lang="en-US" sz="3000"/>
              <a:t>Open Business</a:t>
            </a:r>
          </a:p>
          <a:p>
            <a:pPr lvl="1">
              <a:buFont typeface="Wingdings" panose="05000000000000000000" pitchFamily="2" charset="2"/>
              <a:buChar char="q"/>
            </a:pPr>
            <a:r>
              <a:rPr lang="en-US" sz="3000"/>
              <a:t>Adjourn</a:t>
            </a:r>
          </a:p>
          <a:p>
            <a:pPr>
              <a:buFont typeface="Wingdings" panose="05000000000000000000" pitchFamily="2" charset="2"/>
              <a:buChar char="q"/>
            </a:pPr>
            <a:endParaRPr lang="en-US"/>
          </a:p>
        </p:txBody>
      </p:sp>
    </p:spTree>
    <p:extLst>
      <p:ext uri="{BB962C8B-B14F-4D97-AF65-F5344CB8AC3E}">
        <p14:creationId xmlns:p14="http://schemas.microsoft.com/office/powerpoint/2010/main" val="2042453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4129088" y="324462"/>
            <a:ext cx="7662375" cy="769441"/>
          </a:xfrm>
          <a:prstGeom prst="rect">
            <a:avLst/>
          </a:prstGeom>
          <a:noFill/>
        </p:spPr>
        <p:txBody>
          <a:bodyPr wrap="square">
            <a:spAutoFit/>
          </a:bodyPr>
          <a:lstStyle/>
          <a:p>
            <a:pPr algn="r"/>
            <a:r>
              <a:rPr lang="en-US" sz="4400">
                <a:latin typeface="Calibri Light" panose="020F0302020204030204" pitchFamily="34" charset="0"/>
                <a:cs typeface="Calibri Light" panose="020F0302020204030204" pitchFamily="34" charset="0"/>
              </a:rPr>
              <a:t>Executive Committee Update</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pic>
        <p:nvPicPr>
          <p:cNvPr id="14" name="Content Placeholder 13" descr="Board Of Directors with solid fill">
            <a:extLst>
              <a:ext uri="{FF2B5EF4-FFF2-40B4-BE49-F238E27FC236}">
                <a16:creationId xmlns:a16="http://schemas.microsoft.com/office/drawing/2014/main" id="{1CFC1138-33A6-3A1C-6B27-4E28FE30EE5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43651" y="2274220"/>
            <a:ext cx="2972594" cy="2972594"/>
          </a:xfrm>
        </p:spPr>
      </p:pic>
      <p:sp>
        <p:nvSpPr>
          <p:cNvPr id="12" name="Text Placeholder 11">
            <a:extLst>
              <a:ext uri="{FF2B5EF4-FFF2-40B4-BE49-F238E27FC236}">
                <a16:creationId xmlns:a16="http://schemas.microsoft.com/office/drawing/2014/main" id="{E1BD268E-0487-43BA-7BC5-6B023DDBD944}"/>
              </a:ext>
            </a:extLst>
          </p:cNvPr>
          <p:cNvSpPr>
            <a:spLocks noGrp="1"/>
          </p:cNvSpPr>
          <p:nvPr>
            <p:ph type="body" sz="half" idx="2"/>
          </p:nvPr>
        </p:nvSpPr>
        <p:spPr>
          <a:xfrm>
            <a:off x="5893904" y="1435226"/>
            <a:ext cx="5733738" cy="3811588"/>
          </a:xfrm>
        </p:spPr>
        <p:txBody>
          <a:bodyPr>
            <a:normAutofit fontScale="92500" lnSpcReduction="10000"/>
          </a:bodyPr>
          <a:lstStyle/>
          <a:p>
            <a:pPr marL="285750" indent="-285750">
              <a:buFont typeface="Wingdings" panose="05000000000000000000" pitchFamily="2" charset="2"/>
              <a:buChar char="Ø"/>
            </a:pPr>
            <a:endParaRPr lang="en-US" sz="3200">
              <a:cs typeface="Calibri Light" panose="020F0302020204030204" pitchFamily="34" charset="0"/>
            </a:endParaRPr>
          </a:p>
          <a:p>
            <a:pPr marL="285750" indent="-285750">
              <a:buFont typeface="Wingdings" panose="05000000000000000000" pitchFamily="2" charset="2"/>
              <a:buChar char="Ø"/>
            </a:pPr>
            <a:r>
              <a:rPr lang="en-US" sz="3200">
                <a:cs typeface="Calibri Light" panose="020F0302020204030204" pitchFamily="34" charset="0"/>
              </a:rPr>
              <a:t>Board meeting preference</a:t>
            </a:r>
          </a:p>
          <a:p>
            <a:pPr marL="914400" lvl="1" indent="-457200">
              <a:buFont typeface="Wingdings" panose="05000000000000000000" pitchFamily="2" charset="2"/>
              <a:buChar char="ü"/>
            </a:pPr>
            <a:r>
              <a:rPr lang="en-US" sz="3000">
                <a:cs typeface="Calibri Light" panose="020F0302020204030204" pitchFamily="34" charset="0"/>
              </a:rPr>
              <a:t>Monday 5p-7p</a:t>
            </a:r>
          </a:p>
          <a:p>
            <a:pPr marL="457200" indent="-457200">
              <a:buFont typeface="Wingdings" panose="05000000000000000000" pitchFamily="2" charset="2"/>
              <a:buChar char="Ø"/>
            </a:pPr>
            <a:r>
              <a:rPr lang="en-US" sz="3200">
                <a:cs typeface="Calibri Light" panose="020F0302020204030204" pitchFamily="34" charset="0"/>
              </a:rPr>
              <a:t>November Annual Meeting</a:t>
            </a:r>
          </a:p>
          <a:p>
            <a:pPr marL="457200" indent="-457200">
              <a:buFont typeface="Wingdings" panose="05000000000000000000" pitchFamily="2" charset="2"/>
              <a:buChar char="Ø"/>
            </a:pPr>
            <a:r>
              <a:rPr lang="en-US" sz="3200">
                <a:cs typeface="Calibri Light" panose="020F0302020204030204" pitchFamily="34" charset="0"/>
              </a:rPr>
              <a:t>Timeline for budget approval</a:t>
            </a:r>
          </a:p>
          <a:p>
            <a:pPr marL="457200" indent="-457200">
              <a:buFont typeface="Wingdings" panose="05000000000000000000" pitchFamily="2" charset="2"/>
              <a:buChar char="Ø"/>
            </a:pPr>
            <a:r>
              <a:rPr lang="en-US" sz="3200">
                <a:cs typeface="Calibri Light" panose="020F0302020204030204" pitchFamily="34" charset="0"/>
              </a:rPr>
              <a:t>Nominees for the Board</a:t>
            </a:r>
          </a:p>
          <a:p>
            <a:pPr marL="914400" lvl="1" indent="-457200">
              <a:buFont typeface="Wingdings" panose="05000000000000000000" pitchFamily="2" charset="2"/>
              <a:buChar char="ü"/>
            </a:pPr>
            <a:r>
              <a:rPr lang="en-US" sz="3000">
                <a:cs typeface="Calibri Light" panose="020F0302020204030204" pitchFamily="34" charset="0"/>
              </a:rPr>
              <a:t>James Lyght</a:t>
            </a:r>
          </a:p>
          <a:p>
            <a:pPr marL="914400" lvl="1" indent="-457200">
              <a:buFont typeface="Wingdings" panose="05000000000000000000" pitchFamily="2" charset="2"/>
              <a:buChar char="ü"/>
            </a:pPr>
            <a:r>
              <a:rPr lang="en-US" sz="3000">
                <a:cs typeface="Calibri Light" panose="020F0302020204030204" pitchFamily="34" charset="0"/>
              </a:rPr>
              <a:t>Liz Cook</a:t>
            </a:r>
          </a:p>
        </p:txBody>
      </p:sp>
    </p:spTree>
    <p:extLst>
      <p:ext uri="{BB962C8B-B14F-4D97-AF65-F5344CB8AC3E}">
        <p14:creationId xmlns:p14="http://schemas.microsoft.com/office/powerpoint/2010/main" val="71036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CE4C2E-1576-2519-4DD5-8024356D7D3F}"/>
              </a:ext>
            </a:extLst>
          </p:cNvPr>
          <p:cNvSpPr>
            <a:spLocks noGrp="1"/>
          </p:cNvSpPr>
          <p:nvPr>
            <p:ph type="title"/>
          </p:nvPr>
        </p:nvSpPr>
        <p:spPr>
          <a:xfrm>
            <a:off x="3918857" y="184461"/>
            <a:ext cx="7855226" cy="767594"/>
          </a:xfrm>
        </p:spPr>
        <p:txBody>
          <a:bodyPr/>
          <a:lstStyle/>
          <a:p>
            <a:pPr algn="r"/>
            <a:r>
              <a:rPr lang="en-US"/>
              <a:t>James Lyght</a:t>
            </a:r>
          </a:p>
        </p:txBody>
      </p:sp>
      <p:sp>
        <p:nvSpPr>
          <p:cNvPr id="15" name="Content Placeholder 14">
            <a:extLst>
              <a:ext uri="{FF2B5EF4-FFF2-40B4-BE49-F238E27FC236}">
                <a16:creationId xmlns:a16="http://schemas.microsoft.com/office/drawing/2014/main" id="{77D9C297-313B-D2B1-6D86-C7BEB1796B3A}"/>
              </a:ext>
            </a:extLst>
          </p:cNvPr>
          <p:cNvSpPr>
            <a:spLocks noGrp="1"/>
          </p:cNvSpPr>
          <p:nvPr>
            <p:ph sz="half" idx="1"/>
          </p:nvPr>
        </p:nvSpPr>
        <p:spPr>
          <a:xfrm>
            <a:off x="4993163" y="952055"/>
            <a:ext cx="6559963" cy="4778613"/>
          </a:xfrm>
        </p:spPr>
        <p:txBody>
          <a:bodyPr>
            <a:normAutofit fontScale="92500" lnSpcReduction="10000"/>
          </a:bodyPr>
          <a:lstStyle/>
          <a:p>
            <a:pPr marL="0" indent="0" algn="ctr">
              <a:buNone/>
            </a:pPr>
            <a:r>
              <a:rPr lang="en-US"/>
              <a:t>James Lyght is a Vice President | Nonprofit and Commercial Banking with Bremer Bank.  He is an Anoka resident with his wife Laura and two sons Eli (3 years) and Leo (7 months). James graduated in 2014 from the University of North Dakota. Before joining Bremer Bank in 2021, James spent 7 years with J.P. Morgan Private Client Group and U.S Bank Wealth Management.  He enjoys spending time with his family, traveling, and all things sports.  </a:t>
            </a:r>
          </a:p>
          <a:p>
            <a:pPr marL="0" indent="0" algn="ctr">
              <a:buNone/>
            </a:pPr>
            <a:r>
              <a:rPr lang="en-US"/>
              <a:t>His goal is to be a great board member for H4Y through collaboration, ideas, and resources. </a:t>
            </a:r>
          </a:p>
          <a:p>
            <a:pPr marL="0" indent="0" algn="ctr">
              <a:buNone/>
            </a:pPr>
            <a:r>
              <a:rPr lang="en-US">
                <a:hlinkClick r:id="rId3"/>
              </a:rPr>
              <a:t>LinkedIn profile </a:t>
            </a:r>
            <a:endParaRPr lang="en-US"/>
          </a:p>
        </p:txBody>
      </p:sp>
      <p:pic>
        <p:nvPicPr>
          <p:cNvPr id="3" name="Content Placeholder 2" descr="A person in a suit and tie&#10;&#10;Description automatically generated">
            <a:extLst>
              <a:ext uri="{FF2B5EF4-FFF2-40B4-BE49-F238E27FC236}">
                <a16:creationId xmlns:a16="http://schemas.microsoft.com/office/drawing/2014/main" id="{5CA70DF7-7731-3186-5C34-91A155CE5B5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flipH="1">
            <a:off x="1159531" y="2101943"/>
            <a:ext cx="3300554" cy="3300554"/>
          </a:xfrm>
          <a:ln>
            <a:solidFill>
              <a:srgbClr val="7030A0"/>
            </a:solidFill>
          </a:ln>
          <a:scene3d>
            <a:camera prst="orthographicFront">
              <a:rot lat="0" lon="21299999" rev="0"/>
            </a:camera>
            <a:lightRig rig="threePt" dir="t"/>
          </a:scene3d>
        </p:spPr>
      </p:pic>
    </p:spTree>
    <p:extLst>
      <p:ext uri="{BB962C8B-B14F-4D97-AF65-F5344CB8AC3E}">
        <p14:creationId xmlns:p14="http://schemas.microsoft.com/office/powerpoint/2010/main" val="328528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E65D-AC15-3606-9B23-ACF633657805}"/>
              </a:ext>
            </a:extLst>
          </p:cNvPr>
          <p:cNvSpPr txBox="1"/>
          <p:nvPr/>
        </p:nvSpPr>
        <p:spPr>
          <a:xfrm>
            <a:off x="4156248" y="324462"/>
            <a:ext cx="7662375" cy="769441"/>
          </a:xfrm>
          <a:prstGeom prst="rect">
            <a:avLst/>
          </a:prstGeom>
          <a:noFill/>
        </p:spPr>
        <p:txBody>
          <a:bodyPr wrap="square">
            <a:spAutoFit/>
          </a:bodyPr>
          <a:lstStyle/>
          <a:p>
            <a:pPr algn="r"/>
            <a:r>
              <a:rPr lang="en-US" sz="4400">
                <a:latin typeface="Calibri Light" panose="020F0302020204030204" pitchFamily="34" charset="0"/>
                <a:cs typeface="Calibri Light" panose="020F0302020204030204" pitchFamily="34" charset="0"/>
              </a:rPr>
              <a:t>Liz Cook</a:t>
            </a:r>
          </a:p>
        </p:txBody>
      </p:sp>
      <p:pic>
        <p:nvPicPr>
          <p:cNvPr id="3" name="Picture 2" descr="A picture containing text&#10;&#10;Description automatically generated">
            <a:extLst>
              <a:ext uri="{FF2B5EF4-FFF2-40B4-BE49-F238E27FC236}">
                <a16:creationId xmlns:a16="http://schemas.microsoft.com/office/drawing/2014/main" id="{EB378B31-363F-E45B-9C61-F65D6547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324462"/>
            <a:ext cx="3605836" cy="1802918"/>
          </a:xfrm>
          <a:prstGeom prst="rect">
            <a:avLst/>
          </a:prstGeom>
        </p:spPr>
      </p:pic>
      <p:sp>
        <p:nvSpPr>
          <p:cNvPr id="12" name="Text Placeholder 11">
            <a:extLst>
              <a:ext uri="{FF2B5EF4-FFF2-40B4-BE49-F238E27FC236}">
                <a16:creationId xmlns:a16="http://schemas.microsoft.com/office/drawing/2014/main" id="{E1BD268E-0487-43BA-7BC5-6B023DDBD944}"/>
              </a:ext>
            </a:extLst>
          </p:cNvPr>
          <p:cNvSpPr>
            <a:spLocks noGrp="1"/>
          </p:cNvSpPr>
          <p:nvPr>
            <p:ph type="body" sz="half" idx="2"/>
          </p:nvPr>
        </p:nvSpPr>
        <p:spPr>
          <a:xfrm>
            <a:off x="596348" y="2014331"/>
            <a:ext cx="6877877" cy="3953170"/>
          </a:xfrm>
        </p:spPr>
        <p:txBody>
          <a:bodyPr>
            <a:normAutofit fontScale="85000" lnSpcReduction="20000"/>
          </a:bodyPr>
          <a:lstStyle/>
          <a:p>
            <a:pPr marL="285750" indent="-285750">
              <a:buFont typeface="Wingdings" panose="05000000000000000000" pitchFamily="2" charset="2"/>
              <a:buChar char="Ø"/>
            </a:pPr>
            <a:r>
              <a:rPr lang="en-US" sz="2900">
                <a:cs typeface="Calibri Light" panose="020F0302020204030204" pitchFamily="34" charset="0"/>
              </a:rPr>
              <a:t>Liz Cook, CPA, is a manager at CLA on the </a:t>
            </a:r>
            <a:r>
              <a:rPr lang="en-US" sz="2900" i="1">
                <a:cs typeface="Calibri Light" panose="020F0302020204030204" pitchFamily="34" charset="0"/>
              </a:rPr>
              <a:t>Principle Track </a:t>
            </a:r>
            <a:r>
              <a:rPr lang="en-US" sz="2900">
                <a:cs typeface="Calibri Light" panose="020F0302020204030204" pitchFamily="34" charset="0"/>
              </a:rPr>
              <a:t>with an expertise in nonprofit financial management.  She has served in the role of leading nonprofit audits for eight years with CLA. Her clients include various social service organizations, foundations, and other unique nonprofits.  Liz truly enjoys  the aspect of helping others make positive change ultimately improving their communities.       Liz grew up in the Twin Cities but went to college at the Univ of Arizona.  Liz currently lives in Maple Grove with her husband Drew and their dog Doug.</a:t>
            </a:r>
          </a:p>
          <a:p>
            <a:pPr algn="ctr"/>
            <a:r>
              <a:rPr lang="en-US" sz="3200">
                <a:cs typeface="Calibri Light" panose="020F0302020204030204" pitchFamily="34" charset="0"/>
                <a:hlinkClick r:id="rId3"/>
              </a:rPr>
              <a:t>LinkedIn profile</a:t>
            </a:r>
            <a:endParaRPr lang="en-US" sz="3200">
              <a:cs typeface="Calibri Light" panose="020F0302020204030204" pitchFamily="34" charset="0"/>
            </a:endParaRPr>
          </a:p>
        </p:txBody>
      </p:sp>
      <p:pic>
        <p:nvPicPr>
          <p:cNvPr id="5" name="Picture 4" descr="A person smiling with arms crossed&#10;&#10;Description automatically generated">
            <a:extLst>
              <a:ext uri="{FF2B5EF4-FFF2-40B4-BE49-F238E27FC236}">
                <a16:creationId xmlns:a16="http://schemas.microsoft.com/office/drawing/2014/main" id="{15CAFA84-DC92-13F1-9DB2-8BE26889F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10149" y="1610324"/>
            <a:ext cx="3197825" cy="3197825"/>
          </a:xfrm>
          <a:prstGeom prst="rect">
            <a:avLst/>
          </a:prstGeom>
        </p:spPr>
      </p:pic>
    </p:spTree>
    <p:extLst>
      <p:ext uri="{BB962C8B-B14F-4D97-AF65-F5344CB8AC3E}">
        <p14:creationId xmlns:p14="http://schemas.microsoft.com/office/powerpoint/2010/main" val="422389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3C2636E-93D0-45BF-2445-08FB2BF9B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9" y="212494"/>
            <a:ext cx="3778898" cy="1889449"/>
          </a:xfrm>
          <a:prstGeom prst="rect">
            <a:avLst/>
          </a:prstGeom>
        </p:spPr>
      </p:pic>
      <p:sp>
        <p:nvSpPr>
          <p:cNvPr id="9" name="Rectangle 8">
            <a:extLst>
              <a:ext uri="{FF2B5EF4-FFF2-40B4-BE49-F238E27FC236}">
                <a16:creationId xmlns:a16="http://schemas.microsoft.com/office/drawing/2014/main" id="{3F946555-4CB0-B418-D9F3-B80DE7A9D6E6}"/>
              </a:ext>
            </a:extLst>
          </p:cNvPr>
          <p:cNvSpPr/>
          <p:nvPr/>
        </p:nvSpPr>
        <p:spPr>
          <a:xfrm>
            <a:off x="0" y="6090407"/>
            <a:ext cx="12192000" cy="767593"/>
          </a:xfrm>
          <a:prstGeom prst="rect">
            <a:avLst/>
          </a:prstGeom>
          <a:solidFill>
            <a:srgbClr val="734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843B56-6839-566F-ACFA-F3BD56A7BB1F}"/>
              </a:ext>
            </a:extLst>
          </p:cNvPr>
          <p:cNvSpPr>
            <a:spLocks noGrp="1"/>
          </p:cNvSpPr>
          <p:nvPr>
            <p:ph type="title"/>
          </p:nvPr>
        </p:nvSpPr>
        <p:spPr>
          <a:xfrm>
            <a:off x="838200" y="2101943"/>
            <a:ext cx="10515600" cy="1690687"/>
          </a:xfrm>
        </p:spPr>
        <p:txBody>
          <a:bodyPr/>
          <a:lstStyle/>
          <a:p>
            <a:pPr algn="ctr"/>
            <a:r>
              <a:rPr lang="en-US"/>
              <a:t>Building our FUTURE</a:t>
            </a:r>
          </a:p>
        </p:txBody>
      </p:sp>
      <p:sp>
        <p:nvSpPr>
          <p:cNvPr id="5" name="Text Placeholder 4">
            <a:extLst>
              <a:ext uri="{FF2B5EF4-FFF2-40B4-BE49-F238E27FC236}">
                <a16:creationId xmlns:a16="http://schemas.microsoft.com/office/drawing/2014/main" id="{54250706-BF19-BE3F-2D6D-6B9196CE314A}"/>
              </a:ext>
            </a:extLst>
          </p:cNvPr>
          <p:cNvSpPr>
            <a:spLocks noGrp="1"/>
          </p:cNvSpPr>
          <p:nvPr>
            <p:ph type="body" idx="1"/>
          </p:nvPr>
        </p:nvSpPr>
        <p:spPr>
          <a:xfrm>
            <a:off x="838200" y="3922760"/>
            <a:ext cx="10515600" cy="654050"/>
          </a:xfrm>
        </p:spPr>
        <p:txBody>
          <a:bodyPr/>
          <a:lstStyle/>
          <a:p>
            <a:pPr algn="ctr"/>
            <a:r>
              <a:rPr lang="en-US"/>
              <a:t>Sue Woodard | Strategic Steering Committee</a:t>
            </a:r>
          </a:p>
        </p:txBody>
      </p:sp>
    </p:spTree>
    <p:extLst>
      <p:ext uri="{BB962C8B-B14F-4D97-AF65-F5344CB8AC3E}">
        <p14:creationId xmlns:p14="http://schemas.microsoft.com/office/powerpoint/2010/main" val="2016619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9ec16a-fec9-48c8-9af4-9e95a3ece4f5" xsi:nil="true"/>
    <lcf76f155ced4ddcb4097134ff3c332f xmlns="1778d3ed-102f-42ab-b1eb-fdb82fdbc74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B9756EA0F3454192922B66768329F7" ma:contentTypeVersion="10" ma:contentTypeDescription="Create a new document." ma:contentTypeScope="" ma:versionID="973415571bf30367896e357e1f518efb">
  <xsd:schema xmlns:xsd="http://www.w3.org/2001/XMLSchema" xmlns:xs="http://www.w3.org/2001/XMLSchema" xmlns:p="http://schemas.microsoft.com/office/2006/metadata/properties" xmlns:ns2="1778d3ed-102f-42ab-b1eb-fdb82fdbc748" xmlns:ns3="699ec16a-fec9-48c8-9af4-9e95a3ece4f5" targetNamespace="http://schemas.microsoft.com/office/2006/metadata/properties" ma:root="true" ma:fieldsID="f0af88a3d9b7f9cfcc306c39a19c9616" ns2:_="" ns3:_="">
    <xsd:import namespace="1778d3ed-102f-42ab-b1eb-fdb82fdbc748"/>
    <xsd:import namespace="699ec16a-fec9-48c8-9af4-9e95a3ece4f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8d3ed-102f-42ab-b1eb-fdb82fdbc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eb4efc0-22b7-47a4-9aee-dd5e5019904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9ec16a-fec9-48c8-9af4-9e95a3ece4f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22dc805-378d-4017-82ec-2d57e42388e7}" ma:internalName="TaxCatchAll" ma:showField="CatchAllData" ma:web="699ec16a-fec9-48c8-9af4-9e95a3ece4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1CBC4D-90EE-4905-AA9D-A886AF3A5FFF}">
  <ds:schemaRefs>
    <ds:schemaRef ds:uri="0d97a10f-2916-4eec-b547-d9f4f003647b"/>
    <ds:schemaRef ds:uri="1423632b-81dd-4888-b446-19bf4f04379c"/>
    <ds:schemaRef ds:uri="1778d3ed-102f-42ab-b1eb-fdb82fdbc748"/>
    <ds:schemaRef ds:uri="4a9eb970-9370-4a98-a450-0a4cde4ddcb5"/>
    <ds:schemaRef ds:uri="699ec16a-fec9-48c8-9af4-9e95a3ece4f5"/>
    <ds:schemaRef ds:uri="a4db6358-8a87-43a0-9b8f-bc6743b1a4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CEA5084-DE3D-4BAC-A7ED-B3BEAFE72454}">
  <ds:schemaRefs>
    <ds:schemaRef ds:uri="http://schemas.microsoft.com/sharepoint/v3/contenttype/forms"/>
  </ds:schemaRefs>
</ds:datastoreItem>
</file>

<file path=customXml/itemProps3.xml><?xml version="1.0" encoding="utf-8"?>
<ds:datastoreItem xmlns:ds="http://schemas.openxmlformats.org/officeDocument/2006/customXml" ds:itemID="{617BAC61-1118-4E93-A748-B2913A62399D}">
  <ds:schemaRefs>
    <ds:schemaRef ds:uri="1778d3ed-102f-42ab-b1eb-fdb82fdbc748"/>
    <ds:schemaRef ds:uri="699ec16a-fec9-48c8-9af4-9e95a3ece4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0</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Governance Board Meeting</vt:lpstr>
      <vt:lpstr>Welcome</vt:lpstr>
      <vt:lpstr>Mission Moment</vt:lpstr>
      <vt:lpstr>Chairman’s Report</vt:lpstr>
      <vt:lpstr>Minutes and Agenda</vt:lpstr>
      <vt:lpstr>PowerPoint Presentation</vt:lpstr>
      <vt:lpstr>James Lyght</vt:lpstr>
      <vt:lpstr>PowerPoint Presentation</vt:lpstr>
      <vt:lpstr>Building our FUTURE</vt:lpstr>
      <vt:lpstr>PowerPoint Presentation</vt:lpstr>
      <vt:lpstr>Strategic Goal &amp; Objectives: One </vt:lpstr>
      <vt:lpstr>PowerPoint Presentation</vt:lpstr>
      <vt:lpstr>Strategic Goal &amp; Objectives: Three </vt:lpstr>
      <vt:lpstr>PowerPoint Presentation</vt:lpstr>
      <vt:lpstr>Advancement Update</vt:lpstr>
      <vt:lpstr>PowerPoint Presentation</vt:lpstr>
      <vt:lpstr>PowerPoint Presentation</vt:lpstr>
      <vt:lpstr>Program Update</vt:lpstr>
      <vt:lpstr>PowerPoint Presentation</vt:lpstr>
      <vt:lpstr>Financial Report</vt:lpstr>
      <vt:lpstr>PowerPoint Presentation</vt:lpstr>
      <vt:lpstr>Operations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Business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Haubner</dc:creator>
  <cp:revision>1</cp:revision>
  <cp:lastPrinted>2023-03-21T18:24:03Z</cp:lastPrinted>
  <dcterms:created xsi:type="dcterms:W3CDTF">2023-03-09T20:44:07Z</dcterms:created>
  <dcterms:modified xsi:type="dcterms:W3CDTF">2023-09-25T23:26:08Z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0x010100D9B9756EA0F3454192922B66768329F7</vt:lpwstr>
  </property>
  <property fmtid="{D5CDD505-2E9C-101B-9397-08002B2CF9AE}" pid="3" name="MediaServiceImageTags">
    <vt:lpwstr/>
  </property>
</Properties>
</file>