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60" r:id="rId5"/>
    <p:sldId id="299" r:id="rId6"/>
    <p:sldId id="377" r:id="rId7"/>
    <p:sldId id="259" r:id="rId8"/>
    <p:sldId id="373" r:id="rId9"/>
    <p:sldId id="298" r:id="rId10"/>
    <p:sldId id="382" r:id="rId11"/>
    <p:sldId id="370" r:id="rId12"/>
    <p:sldId id="362" r:id="rId13"/>
    <p:sldId id="372" r:id="rId14"/>
    <p:sldId id="313" r:id="rId15"/>
    <p:sldId id="306" r:id="rId16"/>
    <p:sldId id="381" r:id="rId17"/>
    <p:sldId id="308" r:id="rId18"/>
    <p:sldId id="268" r:id="rId19"/>
    <p:sldId id="264" r:id="rId20"/>
    <p:sldId id="265" r:id="rId21"/>
    <p:sldId id="266" r:id="rId22"/>
    <p:sldId id="390" r:id="rId23"/>
    <p:sldId id="391" r:id="rId24"/>
    <p:sldId id="392" r:id="rId25"/>
    <p:sldId id="393" r:id="rId26"/>
    <p:sldId id="261" r:id="rId27"/>
    <p:sldId id="340" r:id="rId28"/>
    <p:sldId id="267" r:id="rId29"/>
    <p:sldId id="258" r:id="rId30"/>
    <p:sldId id="378" r:id="rId31"/>
    <p:sldId id="385" r:id="rId32"/>
    <p:sldId id="388" r:id="rId33"/>
    <p:sldId id="387" r:id="rId34"/>
    <p:sldId id="383" r:id="rId35"/>
    <p:sldId id="386" r:id="rId36"/>
    <p:sldId id="389" r:id="rId37"/>
    <p:sldId id="384" r:id="rId38"/>
    <p:sldId id="336" r:id="rId39"/>
    <p:sldId id="262"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479C"/>
    <a:srgbClr val="F37321"/>
    <a:srgbClr val="FEB602"/>
    <a:srgbClr val="F8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E772EE-EB45-25C7-0D12-A406FB825CE6}" v="18" dt="2025-05-19T17:06:20.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1774EAD-46D2-4C0B-A84F-972732B98D9B}" type="datetimeFigureOut">
              <a:t>5/21/2025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9174D9A-48D8-4AC3-9A5A-3FC533F9745A}" type="slidenum">
              <a:t>‹#›</a:t>
            </a:fld>
            <a:endParaRPr lang="en-US"/>
          </a:p>
        </p:txBody>
      </p:sp>
    </p:spTree>
    <p:extLst>
      <p:ext uri="{BB962C8B-B14F-4D97-AF65-F5344CB8AC3E}">
        <p14:creationId xmlns:p14="http://schemas.microsoft.com/office/powerpoint/2010/main" val="2738338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174D9A-48D8-4AC3-9A5A-3FC533F9745A}" type="slidenum">
              <a:rPr lang="en-US" smtClean="0"/>
              <a:t>12</a:t>
            </a:fld>
            <a:endParaRPr lang="en-US"/>
          </a:p>
        </p:txBody>
      </p:sp>
    </p:spTree>
    <p:extLst>
      <p:ext uri="{BB962C8B-B14F-4D97-AF65-F5344CB8AC3E}">
        <p14:creationId xmlns:p14="http://schemas.microsoft.com/office/powerpoint/2010/main" val="2634218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85EA-3FCF-FDAF-4E2E-2DA6D663D2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3052B6-07BF-3344-0DA9-92274BCF72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419992-4493-1D1E-9B7E-DE57E04E77F0}"/>
              </a:ext>
            </a:extLst>
          </p:cNvPr>
          <p:cNvSpPr>
            <a:spLocks noGrp="1"/>
          </p:cNvSpPr>
          <p:nvPr>
            <p:ph type="dt" sz="half" idx="10"/>
          </p:nvPr>
        </p:nvSpPr>
        <p:spPr/>
        <p:txBody>
          <a:bodyPr/>
          <a:lstStyle/>
          <a:p>
            <a:fld id="{7BC67E67-7DF1-4B3C-820F-37EDEFF64928}" type="datetimeFigureOut">
              <a:rPr lang="en-US" smtClean="0"/>
              <a:t>5/21/2025</a:t>
            </a:fld>
            <a:endParaRPr lang="en-US"/>
          </a:p>
        </p:txBody>
      </p:sp>
      <p:sp>
        <p:nvSpPr>
          <p:cNvPr id="5" name="Footer Placeholder 4">
            <a:extLst>
              <a:ext uri="{FF2B5EF4-FFF2-40B4-BE49-F238E27FC236}">
                <a16:creationId xmlns:a16="http://schemas.microsoft.com/office/drawing/2014/main" id="{4F615DA0-1F85-0571-DAB8-C8E0DB7CA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53F63-CB35-A06C-32F4-196623423E76}"/>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70352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D839D-FC9B-8C7C-5C37-E1CB1517E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CA97B1-C18E-2F9D-6689-53E0C57E3F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F855B-E0C0-2986-F64A-E0D362D3B0FC}"/>
              </a:ext>
            </a:extLst>
          </p:cNvPr>
          <p:cNvSpPr>
            <a:spLocks noGrp="1"/>
          </p:cNvSpPr>
          <p:nvPr>
            <p:ph type="dt" sz="half" idx="10"/>
          </p:nvPr>
        </p:nvSpPr>
        <p:spPr/>
        <p:txBody>
          <a:bodyPr/>
          <a:lstStyle/>
          <a:p>
            <a:fld id="{7BC67E67-7DF1-4B3C-820F-37EDEFF64928}" type="datetimeFigureOut">
              <a:rPr lang="en-US" smtClean="0"/>
              <a:t>5/21/2025</a:t>
            </a:fld>
            <a:endParaRPr lang="en-US"/>
          </a:p>
        </p:txBody>
      </p:sp>
      <p:sp>
        <p:nvSpPr>
          <p:cNvPr id="5" name="Footer Placeholder 4">
            <a:extLst>
              <a:ext uri="{FF2B5EF4-FFF2-40B4-BE49-F238E27FC236}">
                <a16:creationId xmlns:a16="http://schemas.microsoft.com/office/drawing/2014/main" id="{F8FB45D7-9245-72CB-4655-F2AEE0F31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20410-51FA-C45F-F6FF-62D25EB85382}"/>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3820963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0A130-ECD1-1CA8-80B9-50CE83A29D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22D40-C147-7CD1-749B-E246585037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1A069-6C41-6D08-1AEF-BCAE0D31EF36}"/>
              </a:ext>
            </a:extLst>
          </p:cNvPr>
          <p:cNvSpPr>
            <a:spLocks noGrp="1"/>
          </p:cNvSpPr>
          <p:nvPr>
            <p:ph type="dt" sz="half" idx="10"/>
          </p:nvPr>
        </p:nvSpPr>
        <p:spPr/>
        <p:txBody>
          <a:bodyPr/>
          <a:lstStyle/>
          <a:p>
            <a:fld id="{7BC67E67-7DF1-4B3C-820F-37EDEFF64928}" type="datetimeFigureOut">
              <a:rPr lang="en-US" smtClean="0"/>
              <a:t>5/21/2025</a:t>
            </a:fld>
            <a:endParaRPr lang="en-US"/>
          </a:p>
        </p:txBody>
      </p:sp>
      <p:sp>
        <p:nvSpPr>
          <p:cNvPr id="5" name="Footer Placeholder 4">
            <a:extLst>
              <a:ext uri="{FF2B5EF4-FFF2-40B4-BE49-F238E27FC236}">
                <a16:creationId xmlns:a16="http://schemas.microsoft.com/office/drawing/2014/main" id="{0FB6FCD5-F7A0-174A-3EA3-1AF5AF9BE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AD0E8-3E07-9613-9B11-11ABDFA09CA2}"/>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90604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FE13-871F-DAE8-DA3D-89A8971A3F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3BD40B-67D2-1D14-0036-DA0ED4D3B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DD669-4BA6-4384-6C58-78671C5AB2EE}"/>
              </a:ext>
            </a:extLst>
          </p:cNvPr>
          <p:cNvSpPr>
            <a:spLocks noGrp="1"/>
          </p:cNvSpPr>
          <p:nvPr>
            <p:ph type="dt" sz="half" idx="10"/>
          </p:nvPr>
        </p:nvSpPr>
        <p:spPr/>
        <p:txBody>
          <a:bodyPr/>
          <a:lstStyle/>
          <a:p>
            <a:fld id="{7BC67E67-7DF1-4B3C-820F-37EDEFF64928}" type="datetimeFigureOut">
              <a:rPr lang="en-US" smtClean="0"/>
              <a:t>5/21/2025</a:t>
            </a:fld>
            <a:endParaRPr lang="en-US"/>
          </a:p>
        </p:txBody>
      </p:sp>
      <p:sp>
        <p:nvSpPr>
          <p:cNvPr id="5" name="Footer Placeholder 4">
            <a:extLst>
              <a:ext uri="{FF2B5EF4-FFF2-40B4-BE49-F238E27FC236}">
                <a16:creationId xmlns:a16="http://schemas.microsoft.com/office/drawing/2014/main" id="{AA56E189-A0F9-C436-B5E7-942F0F18A8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CB58F-8EEF-43FE-1AD6-B78591B9CB59}"/>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3080827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C438-E1C3-583A-DE0F-26AF3CCCCB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F73070-4761-DDB4-94A9-8CC48223FD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199AA-AB18-8F48-F91A-5A11F1E92B3C}"/>
              </a:ext>
            </a:extLst>
          </p:cNvPr>
          <p:cNvSpPr>
            <a:spLocks noGrp="1"/>
          </p:cNvSpPr>
          <p:nvPr>
            <p:ph type="dt" sz="half" idx="10"/>
          </p:nvPr>
        </p:nvSpPr>
        <p:spPr/>
        <p:txBody>
          <a:bodyPr/>
          <a:lstStyle/>
          <a:p>
            <a:fld id="{7BC67E67-7DF1-4B3C-820F-37EDEFF64928}" type="datetimeFigureOut">
              <a:rPr lang="en-US" smtClean="0"/>
              <a:t>5/21/2025</a:t>
            </a:fld>
            <a:endParaRPr lang="en-US"/>
          </a:p>
        </p:txBody>
      </p:sp>
      <p:sp>
        <p:nvSpPr>
          <p:cNvPr id="5" name="Footer Placeholder 4">
            <a:extLst>
              <a:ext uri="{FF2B5EF4-FFF2-40B4-BE49-F238E27FC236}">
                <a16:creationId xmlns:a16="http://schemas.microsoft.com/office/drawing/2014/main" id="{154DD78C-AAA3-7020-8B8F-C68A8B76B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661D4B-E9BA-B1E1-05B2-C4F572671D81}"/>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1703647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029C-7B78-2A22-E51E-C80AFDE6EF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0AFAC7-B6B8-1407-1E66-6DC2B887B8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BDC231-E90C-B834-6C46-8DA6FC0FC3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8123C0-25EB-665C-A5A3-306D4ED6813D}"/>
              </a:ext>
            </a:extLst>
          </p:cNvPr>
          <p:cNvSpPr>
            <a:spLocks noGrp="1"/>
          </p:cNvSpPr>
          <p:nvPr>
            <p:ph type="dt" sz="half" idx="10"/>
          </p:nvPr>
        </p:nvSpPr>
        <p:spPr/>
        <p:txBody>
          <a:bodyPr/>
          <a:lstStyle/>
          <a:p>
            <a:fld id="{7BC67E67-7DF1-4B3C-820F-37EDEFF64928}" type="datetimeFigureOut">
              <a:rPr lang="en-US" smtClean="0"/>
              <a:t>5/21/2025</a:t>
            </a:fld>
            <a:endParaRPr lang="en-US"/>
          </a:p>
        </p:txBody>
      </p:sp>
      <p:sp>
        <p:nvSpPr>
          <p:cNvPr id="6" name="Footer Placeholder 5">
            <a:extLst>
              <a:ext uri="{FF2B5EF4-FFF2-40B4-BE49-F238E27FC236}">
                <a16:creationId xmlns:a16="http://schemas.microsoft.com/office/drawing/2014/main" id="{BF4226F0-3B15-774D-8E95-DCDFA27DD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C5E835-DB45-C164-F19C-3D455D372020}"/>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3037933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A0B1-E460-DC94-280D-9931109F80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853458-71E5-8BD0-5BE6-87B360B317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74A4A1-1800-DE03-1FF9-A4E769351C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127CC7-2ADD-265B-8647-EB86AE4BFE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02B190-B06C-47A1-7202-EFA628C8AB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C9A970-E45D-D1CD-5074-EFA52850F921}"/>
              </a:ext>
            </a:extLst>
          </p:cNvPr>
          <p:cNvSpPr>
            <a:spLocks noGrp="1"/>
          </p:cNvSpPr>
          <p:nvPr>
            <p:ph type="dt" sz="half" idx="10"/>
          </p:nvPr>
        </p:nvSpPr>
        <p:spPr/>
        <p:txBody>
          <a:bodyPr/>
          <a:lstStyle/>
          <a:p>
            <a:fld id="{7BC67E67-7DF1-4B3C-820F-37EDEFF64928}" type="datetimeFigureOut">
              <a:rPr lang="en-US" smtClean="0"/>
              <a:t>5/21/2025</a:t>
            </a:fld>
            <a:endParaRPr lang="en-US"/>
          </a:p>
        </p:txBody>
      </p:sp>
      <p:sp>
        <p:nvSpPr>
          <p:cNvPr id="8" name="Footer Placeholder 7">
            <a:extLst>
              <a:ext uri="{FF2B5EF4-FFF2-40B4-BE49-F238E27FC236}">
                <a16:creationId xmlns:a16="http://schemas.microsoft.com/office/drawing/2014/main" id="{2E19DBAE-2707-5FB2-5923-2AAF539AF3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2C583B-0074-EF91-48A2-858BC8CFF390}"/>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3922590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3E1-5C70-B9BC-F1E1-D6FB83B2EF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B34899-EA4D-2B79-4D0E-C7ABF23FEA4F}"/>
              </a:ext>
            </a:extLst>
          </p:cNvPr>
          <p:cNvSpPr>
            <a:spLocks noGrp="1"/>
          </p:cNvSpPr>
          <p:nvPr>
            <p:ph type="dt" sz="half" idx="10"/>
          </p:nvPr>
        </p:nvSpPr>
        <p:spPr/>
        <p:txBody>
          <a:bodyPr/>
          <a:lstStyle/>
          <a:p>
            <a:fld id="{7BC67E67-7DF1-4B3C-820F-37EDEFF64928}" type="datetimeFigureOut">
              <a:rPr lang="en-US" smtClean="0"/>
              <a:t>5/21/2025</a:t>
            </a:fld>
            <a:endParaRPr lang="en-US"/>
          </a:p>
        </p:txBody>
      </p:sp>
      <p:sp>
        <p:nvSpPr>
          <p:cNvPr id="4" name="Footer Placeholder 3">
            <a:extLst>
              <a:ext uri="{FF2B5EF4-FFF2-40B4-BE49-F238E27FC236}">
                <a16:creationId xmlns:a16="http://schemas.microsoft.com/office/drawing/2014/main" id="{E1222208-B734-CB16-9AA3-63E3AEC360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A57D7E-CFDC-A186-814D-80D2EEDE06C5}"/>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1472063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363F4-6A72-BF50-53B1-24980F5C0769}"/>
              </a:ext>
            </a:extLst>
          </p:cNvPr>
          <p:cNvSpPr>
            <a:spLocks noGrp="1"/>
          </p:cNvSpPr>
          <p:nvPr>
            <p:ph type="dt" sz="half" idx="10"/>
          </p:nvPr>
        </p:nvSpPr>
        <p:spPr/>
        <p:txBody>
          <a:bodyPr/>
          <a:lstStyle/>
          <a:p>
            <a:fld id="{7BC67E67-7DF1-4B3C-820F-37EDEFF64928}" type="datetimeFigureOut">
              <a:rPr lang="en-US" smtClean="0"/>
              <a:t>5/21/2025</a:t>
            </a:fld>
            <a:endParaRPr lang="en-US"/>
          </a:p>
        </p:txBody>
      </p:sp>
      <p:sp>
        <p:nvSpPr>
          <p:cNvPr id="3" name="Footer Placeholder 2">
            <a:extLst>
              <a:ext uri="{FF2B5EF4-FFF2-40B4-BE49-F238E27FC236}">
                <a16:creationId xmlns:a16="http://schemas.microsoft.com/office/drawing/2014/main" id="{992AA81B-CAC6-8B51-B8BB-C4DCB6345C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53D319-570E-39A3-15C3-B3193CB986FA}"/>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324114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A2B7-1F2B-C1E0-333B-AAD46E8F5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8B209C-4852-E991-D607-4D5CCBFE1F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934FFA-10CD-FFBB-F05E-8D232EA2F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09C53-AE83-615E-3DA2-6D380042FD6A}"/>
              </a:ext>
            </a:extLst>
          </p:cNvPr>
          <p:cNvSpPr>
            <a:spLocks noGrp="1"/>
          </p:cNvSpPr>
          <p:nvPr>
            <p:ph type="dt" sz="half" idx="10"/>
          </p:nvPr>
        </p:nvSpPr>
        <p:spPr/>
        <p:txBody>
          <a:bodyPr/>
          <a:lstStyle/>
          <a:p>
            <a:fld id="{7BC67E67-7DF1-4B3C-820F-37EDEFF64928}" type="datetimeFigureOut">
              <a:rPr lang="en-US" smtClean="0"/>
              <a:t>5/21/2025</a:t>
            </a:fld>
            <a:endParaRPr lang="en-US"/>
          </a:p>
        </p:txBody>
      </p:sp>
      <p:sp>
        <p:nvSpPr>
          <p:cNvPr id="6" name="Footer Placeholder 5">
            <a:extLst>
              <a:ext uri="{FF2B5EF4-FFF2-40B4-BE49-F238E27FC236}">
                <a16:creationId xmlns:a16="http://schemas.microsoft.com/office/drawing/2014/main" id="{7EB6FA23-B446-3029-A76E-DE83F59E38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179ED-9647-21D1-E095-CFA4B23C0A4A}"/>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3222138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363A1-4793-0625-567B-629B3FED11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AD77AD-36C3-B5CD-BE2B-F23AF4C43C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0C9A56-B32A-8468-55EA-04CCC9B3A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CDF35-5A1F-126F-A18D-ECB4069745BE}"/>
              </a:ext>
            </a:extLst>
          </p:cNvPr>
          <p:cNvSpPr>
            <a:spLocks noGrp="1"/>
          </p:cNvSpPr>
          <p:nvPr>
            <p:ph type="dt" sz="half" idx="10"/>
          </p:nvPr>
        </p:nvSpPr>
        <p:spPr/>
        <p:txBody>
          <a:bodyPr/>
          <a:lstStyle/>
          <a:p>
            <a:fld id="{7BC67E67-7DF1-4B3C-820F-37EDEFF64928}" type="datetimeFigureOut">
              <a:rPr lang="en-US" smtClean="0"/>
              <a:t>5/21/2025</a:t>
            </a:fld>
            <a:endParaRPr lang="en-US"/>
          </a:p>
        </p:txBody>
      </p:sp>
      <p:sp>
        <p:nvSpPr>
          <p:cNvPr id="6" name="Footer Placeholder 5">
            <a:extLst>
              <a:ext uri="{FF2B5EF4-FFF2-40B4-BE49-F238E27FC236}">
                <a16:creationId xmlns:a16="http://schemas.microsoft.com/office/drawing/2014/main" id="{A40C82D3-7F95-9D65-B87A-597EF7725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8F6D4-5BA5-BD23-160F-4A9F009FCE06}"/>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2896943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6C8F4-D1A9-09F3-71DC-1C88AAB97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264EA5-74A6-90AE-5444-CF0C25706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CAAFF-1D32-2279-F174-42D322525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67E67-7DF1-4B3C-820F-37EDEFF64928}" type="datetimeFigureOut">
              <a:rPr lang="en-US" smtClean="0"/>
              <a:t>5/21/2025</a:t>
            </a:fld>
            <a:endParaRPr lang="en-US"/>
          </a:p>
        </p:txBody>
      </p:sp>
      <p:sp>
        <p:nvSpPr>
          <p:cNvPr id="5" name="Footer Placeholder 4">
            <a:extLst>
              <a:ext uri="{FF2B5EF4-FFF2-40B4-BE49-F238E27FC236}">
                <a16:creationId xmlns:a16="http://schemas.microsoft.com/office/drawing/2014/main" id="{6B0AC1E5-2320-1AD9-5523-9D7CE2B2C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BF858-07DD-D4E3-EB8D-DDF6594797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602E8-160B-4A97-A666-369E6D16DFE1}" type="slidenum">
              <a:rPr lang="en-US" smtClean="0"/>
              <a:t>‹#›</a:t>
            </a:fld>
            <a:endParaRPr lang="en-US"/>
          </a:p>
        </p:txBody>
      </p:sp>
    </p:spTree>
    <p:extLst>
      <p:ext uri="{BB962C8B-B14F-4D97-AF65-F5344CB8AC3E}">
        <p14:creationId xmlns:p14="http://schemas.microsoft.com/office/powerpoint/2010/main" val="1122615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video" Target="https://www.youtube.com/embed/3N1T82SWPiM?feature=oembed"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10;&#10;Description automatically generated with medium confidence">
            <a:extLst>
              <a:ext uri="{FF2B5EF4-FFF2-40B4-BE49-F238E27FC236}">
                <a16:creationId xmlns:a16="http://schemas.microsoft.com/office/drawing/2014/main" id="{448416AC-E669-6806-4866-8258A8A58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6ADB6BCD-9FD7-386C-8FCF-A8C55BE58B7B}"/>
              </a:ext>
            </a:extLst>
          </p:cNvPr>
          <p:cNvSpPr>
            <a:spLocks noGrp="1"/>
          </p:cNvSpPr>
          <p:nvPr>
            <p:ph type="ctrTitle"/>
          </p:nvPr>
        </p:nvSpPr>
        <p:spPr>
          <a:xfrm>
            <a:off x="2451652" y="2242359"/>
            <a:ext cx="9144000" cy="1186641"/>
          </a:xfrm>
        </p:spPr>
        <p:txBody>
          <a:bodyPr>
            <a:noAutofit/>
          </a:bodyPr>
          <a:lstStyle/>
          <a:p>
            <a:pPr algn="r"/>
            <a:r>
              <a:rPr lang="en-US">
                <a:latin typeface="Headline One" panose="00000400000000000000" pitchFamily="2" charset="0"/>
              </a:rPr>
              <a:t>Governance Board Meeting</a:t>
            </a:r>
          </a:p>
        </p:txBody>
      </p:sp>
      <p:sp>
        <p:nvSpPr>
          <p:cNvPr id="7" name="Subtitle 6">
            <a:extLst>
              <a:ext uri="{FF2B5EF4-FFF2-40B4-BE49-F238E27FC236}">
                <a16:creationId xmlns:a16="http://schemas.microsoft.com/office/drawing/2014/main" id="{E19C32B2-A619-3909-08B1-121CE834301E}"/>
              </a:ext>
            </a:extLst>
          </p:cNvPr>
          <p:cNvSpPr>
            <a:spLocks noGrp="1"/>
          </p:cNvSpPr>
          <p:nvPr>
            <p:ph type="subTitle" idx="1"/>
          </p:nvPr>
        </p:nvSpPr>
        <p:spPr>
          <a:xfrm>
            <a:off x="1523999" y="3602038"/>
            <a:ext cx="9978887" cy="578076"/>
          </a:xfrm>
        </p:spPr>
        <p:txBody>
          <a:bodyPr/>
          <a:lstStyle/>
          <a:p>
            <a:pPr algn="r"/>
            <a:r>
              <a:rPr lang="en-US">
                <a:latin typeface="Helvetica" panose="020B0403020202020204" pitchFamily="34" charset="0"/>
              </a:rPr>
              <a:t>May 19, 2025</a:t>
            </a:r>
          </a:p>
        </p:txBody>
      </p:sp>
      <p:pic>
        <p:nvPicPr>
          <p:cNvPr id="2" name="Picture 1">
            <a:extLst>
              <a:ext uri="{FF2B5EF4-FFF2-40B4-BE49-F238E27FC236}">
                <a16:creationId xmlns:a16="http://schemas.microsoft.com/office/drawing/2014/main" id="{5E821A0D-47A9-C096-C29A-352E803E972F}"/>
              </a:ext>
            </a:extLst>
          </p:cNvPr>
          <p:cNvPicPr>
            <a:picLocks noChangeAspect="1"/>
          </p:cNvPicPr>
          <p:nvPr/>
        </p:nvPicPr>
        <p:blipFill>
          <a:blip r:embed="rId3"/>
          <a:stretch>
            <a:fillRect/>
          </a:stretch>
        </p:blipFill>
        <p:spPr>
          <a:xfrm>
            <a:off x="299766" y="260257"/>
            <a:ext cx="2207933" cy="1186642"/>
          </a:xfrm>
          <a:prstGeom prst="rect">
            <a:avLst/>
          </a:prstGeom>
        </p:spPr>
      </p:pic>
    </p:spTree>
    <p:extLst>
      <p:ext uri="{BB962C8B-B14F-4D97-AF65-F5344CB8AC3E}">
        <p14:creationId xmlns:p14="http://schemas.microsoft.com/office/powerpoint/2010/main" val="3431695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0C87B-82D0-E6DF-8CC9-FF4A476E42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C56E85-AF70-F9A0-C4BD-44F84F271A33}"/>
              </a:ext>
            </a:extLst>
          </p:cNvPr>
          <p:cNvSpPr>
            <a:spLocks noGrp="1"/>
          </p:cNvSpPr>
          <p:nvPr>
            <p:ph type="title"/>
          </p:nvPr>
        </p:nvSpPr>
        <p:spPr>
          <a:xfrm>
            <a:off x="7606754" y="2729021"/>
            <a:ext cx="4431347" cy="1492950"/>
          </a:xfrm>
        </p:spPr>
        <p:txBody>
          <a:bodyPr/>
          <a:lstStyle/>
          <a:p>
            <a:pPr algn="ctr"/>
            <a:r>
              <a:rPr lang="en-US" dirty="0"/>
              <a:t>New Facility</a:t>
            </a:r>
          </a:p>
        </p:txBody>
      </p:sp>
      <p:sp>
        <p:nvSpPr>
          <p:cNvPr id="5" name="Text Placeholder 4">
            <a:extLst>
              <a:ext uri="{FF2B5EF4-FFF2-40B4-BE49-F238E27FC236}">
                <a16:creationId xmlns:a16="http://schemas.microsoft.com/office/drawing/2014/main" id="{CAE986D3-420D-D203-7631-F2865DEAABD0}"/>
              </a:ext>
            </a:extLst>
          </p:cNvPr>
          <p:cNvSpPr>
            <a:spLocks noGrp="1"/>
          </p:cNvSpPr>
          <p:nvPr>
            <p:ph type="body" idx="1"/>
          </p:nvPr>
        </p:nvSpPr>
        <p:spPr>
          <a:xfrm>
            <a:off x="6877915" y="4221971"/>
            <a:ext cx="5491480" cy="558799"/>
          </a:xfrm>
        </p:spPr>
        <p:txBody>
          <a:bodyPr vert="horz" lIns="91440" tIns="45720" rIns="91440" bIns="45720" rtlCol="0" anchor="t">
            <a:normAutofit/>
          </a:bodyPr>
          <a:lstStyle/>
          <a:p>
            <a:pPr algn="ctr"/>
            <a:r>
              <a:rPr lang="en-US" dirty="0"/>
              <a:t>LaChelle Williams | Steve Nash </a:t>
            </a:r>
          </a:p>
        </p:txBody>
      </p:sp>
      <p:sp>
        <p:nvSpPr>
          <p:cNvPr id="2" name="Rectangle 1">
            <a:extLst>
              <a:ext uri="{FF2B5EF4-FFF2-40B4-BE49-F238E27FC236}">
                <a16:creationId xmlns:a16="http://schemas.microsoft.com/office/drawing/2014/main" id="{9E1E8F04-A320-5074-AE11-F21D9C252A69}"/>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FC98CC2-3E23-BDC3-4EDA-B52C037CC024}"/>
              </a:ext>
            </a:extLst>
          </p:cNvPr>
          <p:cNvPicPr>
            <a:picLocks noChangeAspect="1"/>
          </p:cNvPicPr>
          <p:nvPr/>
        </p:nvPicPr>
        <p:blipFill>
          <a:blip r:embed="rId2"/>
          <a:stretch>
            <a:fillRect/>
          </a:stretch>
        </p:blipFill>
        <p:spPr>
          <a:xfrm>
            <a:off x="9822427" y="502487"/>
            <a:ext cx="1835923" cy="986706"/>
          </a:xfrm>
          <a:prstGeom prst="rect">
            <a:avLst/>
          </a:prstGeom>
        </p:spPr>
      </p:pic>
      <p:pic>
        <p:nvPicPr>
          <p:cNvPr id="8" name="Picture 7">
            <a:extLst>
              <a:ext uri="{FF2B5EF4-FFF2-40B4-BE49-F238E27FC236}">
                <a16:creationId xmlns:a16="http://schemas.microsoft.com/office/drawing/2014/main" id="{42A12DDE-71C1-D589-DF31-2F00969E5F9E}"/>
              </a:ext>
            </a:extLst>
          </p:cNvPr>
          <p:cNvPicPr>
            <a:picLocks noChangeAspect="1"/>
          </p:cNvPicPr>
          <p:nvPr/>
        </p:nvPicPr>
        <p:blipFill>
          <a:blip r:embed="rId3"/>
          <a:stretch>
            <a:fillRect/>
          </a:stretch>
        </p:blipFill>
        <p:spPr>
          <a:xfrm>
            <a:off x="379186" y="324148"/>
            <a:ext cx="7121561" cy="5218367"/>
          </a:xfrm>
          <a:prstGeom prst="rect">
            <a:avLst/>
          </a:prstGeom>
          <a:effectLst>
            <a:softEdge rad="254000"/>
          </a:effectLst>
        </p:spPr>
      </p:pic>
    </p:spTree>
    <p:extLst>
      <p:ext uri="{BB962C8B-B14F-4D97-AF65-F5344CB8AC3E}">
        <p14:creationId xmlns:p14="http://schemas.microsoft.com/office/powerpoint/2010/main" val="1163345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09E8F06-0433-B760-A08B-F562BE907E67}"/>
              </a:ext>
            </a:extLst>
          </p:cNvPr>
          <p:cNvPicPr>
            <a:picLocks noChangeAspect="1"/>
          </p:cNvPicPr>
          <p:nvPr/>
        </p:nvPicPr>
        <p:blipFill>
          <a:blip r:embed="rId2"/>
          <a:stretch>
            <a:fillRect/>
          </a:stretch>
        </p:blipFill>
        <p:spPr>
          <a:xfrm>
            <a:off x="299581" y="395702"/>
            <a:ext cx="1383912" cy="743776"/>
          </a:xfrm>
          <a:prstGeom prst="rect">
            <a:avLst/>
          </a:prstGeom>
        </p:spPr>
      </p:pic>
      <p:sp>
        <p:nvSpPr>
          <p:cNvPr id="21" name="Content Placeholder 20">
            <a:extLst>
              <a:ext uri="{FF2B5EF4-FFF2-40B4-BE49-F238E27FC236}">
                <a16:creationId xmlns:a16="http://schemas.microsoft.com/office/drawing/2014/main" id="{4909562A-4D0E-E951-E629-02A8E7F9CA4C}"/>
              </a:ext>
            </a:extLst>
          </p:cNvPr>
          <p:cNvSpPr>
            <a:spLocks noGrp="1"/>
          </p:cNvSpPr>
          <p:nvPr>
            <p:ph sz="half" idx="2"/>
          </p:nvPr>
        </p:nvSpPr>
        <p:spPr>
          <a:xfrm>
            <a:off x="5360565" y="289718"/>
            <a:ext cx="6831435" cy="6278563"/>
          </a:xfrm>
        </p:spPr>
        <p:txBody>
          <a:bodyPr vert="horz" lIns="91440" tIns="45720" rIns="91440" bIns="45720" rtlCol="0" anchor="t">
            <a:normAutofit/>
          </a:bodyPr>
          <a:lstStyle/>
          <a:p>
            <a:pPr marL="0" indent="0">
              <a:buNone/>
            </a:pPr>
            <a:r>
              <a:rPr lang="en-US" sz="3000" b="1" dirty="0">
                <a:cs typeface="Calibri" panose="020F0502020204030204"/>
              </a:rPr>
              <a:t>FACILITY</a:t>
            </a:r>
          </a:p>
          <a:p>
            <a:pPr>
              <a:buFont typeface="Wingdings" panose="05000000000000000000" pitchFamily="2" charset="2"/>
              <a:buChar char="v"/>
            </a:pPr>
            <a:r>
              <a:rPr lang="en-US" sz="3000" dirty="0">
                <a:cs typeface="Calibri" panose="020F0502020204030204"/>
              </a:rPr>
              <a:t>8565 Central Ave NE, Blaine - 11,790 SF</a:t>
            </a:r>
          </a:p>
          <a:p>
            <a:pPr marL="0" indent="0">
              <a:buNone/>
            </a:pPr>
            <a:r>
              <a:rPr lang="en-US" sz="3000" b="1" dirty="0">
                <a:cs typeface="Calibri" panose="020F0502020204030204"/>
              </a:rPr>
              <a:t>ROADMAP</a:t>
            </a:r>
            <a:endParaRPr lang="en-US" sz="3000" b="1" dirty="0"/>
          </a:p>
          <a:p>
            <a:pPr>
              <a:buFont typeface="Wingdings" panose="020B0604020202020204" pitchFamily="34" charset="0"/>
              <a:buChar char="q"/>
            </a:pPr>
            <a:r>
              <a:rPr lang="en-US" dirty="0">
                <a:cs typeface="Calibri" panose="020F0502020204030204"/>
              </a:rPr>
              <a:t>Letter of Intent - notify constituents </a:t>
            </a:r>
          </a:p>
          <a:p>
            <a:pPr>
              <a:buFont typeface="Wingdings" panose="020B0604020202020204" pitchFamily="34" charset="0"/>
              <a:buChar char="q"/>
            </a:pPr>
            <a:r>
              <a:rPr lang="en-US" dirty="0">
                <a:cs typeface="Calibri" panose="020F0502020204030204"/>
              </a:rPr>
              <a:t>Construction firm RFPs out </a:t>
            </a:r>
          </a:p>
          <a:p>
            <a:pPr>
              <a:buFont typeface="Wingdings" panose="020B0604020202020204" pitchFamily="34" charset="0"/>
              <a:buChar char="q"/>
            </a:pPr>
            <a:r>
              <a:rPr lang="en-US" dirty="0">
                <a:cs typeface="Calibri" panose="020F0502020204030204"/>
              </a:rPr>
              <a:t>Construction Interviews completed </a:t>
            </a:r>
          </a:p>
          <a:p>
            <a:pPr>
              <a:buFont typeface="Wingdings" panose="020B0604020202020204" pitchFamily="34" charset="0"/>
              <a:buChar char="q"/>
            </a:pPr>
            <a:r>
              <a:rPr lang="en-US" dirty="0">
                <a:cs typeface="Calibri" panose="020F0502020204030204"/>
              </a:rPr>
              <a:t>Purchase Agreement – In negotiation</a:t>
            </a:r>
          </a:p>
          <a:p>
            <a:pPr>
              <a:buFont typeface="Wingdings" panose="020B0604020202020204" pitchFamily="34" charset="0"/>
              <a:buChar char="q"/>
            </a:pPr>
            <a:r>
              <a:rPr lang="en-US" dirty="0">
                <a:cs typeface="Calibri" panose="020F0502020204030204"/>
              </a:rPr>
              <a:t>Reinstate work DEED</a:t>
            </a:r>
          </a:p>
          <a:p>
            <a:pPr>
              <a:buFont typeface="Wingdings" panose="020B0604020202020204" pitchFamily="34" charset="0"/>
              <a:buChar char="q"/>
            </a:pPr>
            <a:r>
              <a:rPr lang="en-US" dirty="0">
                <a:cs typeface="Calibri" panose="020F0502020204030204"/>
              </a:rPr>
              <a:t>Started application process for bridge loan</a:t>
            </a:r>
          </a:p>
          <a:p>
            <a:pPr>
              <a:buFont typeface="Wingdings" panose="020B0604020202020204" pitchFamily="34" charset="0"/>
              <a:buChar char="q"/>
            </a:pPr>
            <a:r>
              <a:rPr lang="en-US" dirty="0">
                <a:cs typeface="Calibri" panose="020F0502020204030204"/>
              </a:rPr>
              <a:t> Construction firm selected – After estimate</a:t>
            </a:r>
          </a:p>
          <a:p>
            <a:pPr>
              <a:buFont typeface="Wingdings" panose="020B0604020202020204" pitchFamily="34" charset="0"/>
              <a:buChar char="q"/>
            </a:pPr>
            <a:r>
              <a:rPr lang="en-US" dirty="0">
                <a:cs typeface="Calibri" panose="020F0502020204030204"/>
              </a:rPr>
              <a:t>Engage in design and construction </a:t>
            </a:r>
          </a:p>
          <a:p>
            <a:pPr>
              <a:buFont typeface="Wingdings" panose="020B0604020202020204" pitchFamily="34" charset="0"/>
              <a:buChar char="q"/>
            </a:pPr>
            <a:endParaRPr lang="en-US" dirty="0">
              <a:cs typeface="Calibri" panose="020F0502020204030204"/>
            </a:endParaRPr>
          </a:p>
          <a:p>
            <a:pPr marL="457200" lvl="1" indent="0">
              <a:buNone/>
            </a:pPr>
            <a:endParaRPr lang="en-US" dirty="0">
              <a:cs typeface="Calibri" panose="020F0502020204030204"/>
            </a:endParaRPr>
          </a:p>
          <a:p>
            <a:pPr>
              <a:buFont typeface="Wingdings" panose="020B0604020202020204" pitchFamily="34" charset="0"/>
              <a:buChar char="q"/>
            </a:pPr>
            <a:endParaRPr lang="en-US" dirty="0">
              <a:cs typeface="Calibri" panose="020F0502020204030204"/>
            </a:endParaRPr>
          </a:p>
          <a:p>
            <a:pPr>
              <a:buFont typeface="Wingdings" panose="020B0604020202020204" pitchFamily="34" charset="0"/>
              <a:buChar char="q"/>
            </a:pPr>
            <a:endParaRPr lang="en-US" dirty="0">
              <a:cs typeface="Calibri" panose="020F0502020204030204"/>
            </a:endParaRPr>
          </a:p>
        </p:txBody>
      </p:sp>
      <p:pic>
        <p:nvPicPr>
          <p:cNvPr id="2" name="Picture 1">
            <a:extLst>
              <a:ext uri="{FF2B5EF4-FFF2-40B4-BE49-F238E27FC236}">
                <a16:creationId xmlns:a16="http://schemas.microsoft.com/office/drawing/2014/main" id="{5211889F-8740-44B8-1C8F-703E30BC5711}"/>
              </a:ext>
            </a:extLst>
          </p:cNvPr>
          <p:cNvPicPr>
            <a:picLocks noChangeAspect="1"/>
          </p:cNvPicPr>
          <p:nvPr/>
        </p:nvPicPr>
        <p:blipFill>
          <a:blip r:embed="rId3"/>
          <a:stretch>
            <a:fillRect/>
          </a:stretch>
        </p:blipFill>
        <p:spPr>
          <a:xfrm>
            <a:off x="5410534" y="1769563"/>
            <a:ext cx="603556" cy="506012"/>
          </a:xfrm>
          <a:prstGeom prst="rect">
            <a:avLst/>
          </a:prstGeom>
        </p:spPr>
      </p:pic>
      <p:pic>
        <p:nvPicPr>
          <p:cNvPr id="5" name="Picture 4">
            <a:extLst>
              <a:ext uri="{FF2B5EF4-FFF2-40B4-BE49-F238E27FC236}">
                <a16:creationId xmlns:a16="http://schemas.microsoft.com/office/drawing/2014/main" id="{462063ED-7463-78B3-8D8A-756F79E3891E}"/>
              </a:ext>
            </a:extLst>
          </p:cNvPr>
          <p:cNvPicPr>
            <a:picLocks noChangeAspect="1"/>
          </p:cNvPicPr>
          <p:nvPr/>
        </p:nvPicPr>
        <p:blipFill>
          <a:blip r:embed="rId3"/>
          <a:stretch>
            <a:fillRect/>
          </a:stretch>
        </p:blipFill>
        <p:spPr>
          <a:xfrm>
            <a:off x="5430383" y="2294841"/>
            <a:ext cx="603556" cy="506012"/>
          </a:xfrm>
          <a:prstGeom prst="rect">
            <a:avLst/>
          </a:prstGeom>
        </p:spPr>
      </p:pic>
      <p:pic>
        <p:nvPicPr>
          <p:cNvPr id="8" name="Picture 7">
            <a:extLst>
              <a:ext uri="{FF2B5EF4-FFF2-40B4-BE49-F238E27FC236}">
                <a16:creationId xmlns:a16="http://schemas.microsoft.com/office/drawing/2014/main" id="{B769A6A1-0FD8-067B-7687-80C2DA500241}"/>
              </a:ext>
            </a:extLst>
          </p:cNvPr>
          <p:cNvPicPr>
            <a:picLocks noChangeAspect="1"/>
          </p:cNvPicPr>
          <p:nvPr/>
        </p:nvPicPr>
        <p:blipFill>
          <a:blip r:embed="rId3"/>
          <a:stretch>
            <a:fillRect/>
          </a:stretch>
        </p:blipFill>
        <p:spPr>
          <a:xfrm>
            <a:off x="5423878" y="2805781"/>
            <a:ext cx="603556" cy="506012"/>
          </a:xfrm>
          <a:prstGeom prst="rect">
            <a:avLst/>
          </a:prstGeom>
        </p:spPr>
      </p:pic>
      <p:pic>
        <p:nvPicPr>
          <p:cNvPr id="13" name="Picture 12">
            <a:extLst>
              <a:ext uri="{FF2B5EF4-FFF2-40B4-BE49-F238E27FC236}">
                <a16:creationId xmlns:a16="http://schemas.microsoft.com/office/drawing/2014/main" id="{B9FDCC19-CD8B-46C5-015B-2A846568C7BE}"/>
              </a:ext>
            </a:extLst>
          </p:cNvPr>
          <p:cNvPicPr>
            <a:picLocks noChangeAspect="1"/>
          </p:cNvPicPr>
          <p:nvPr/>
        </p:nvPicPr>
        <p:blipFill>
          <a:blip r:embed="rId3"/>
          <a:stretch>
            <a:fillRect/>
          </a:stretch>
        </p:blipFill>
        <p:spPr>
          <a:xfrm>
            <a:off x="5423878" y="3242367"/>
            <a:ext cx="603556" cy="506012"/>
          </a:xfrm>
          <a:prstGeom prst="rect">
            <a:avLst/>
          </a:prstGeom>
        </p:spPr>
      </p:pic>
      <p:pic>
        <p:nvPicPr>
          <p:cNvPr id="15" name="Picture 14">
            <a:extLst>
              <a:ext uri="{FF2B5EF4-FFF2-40B4-BE49-F238E27FC236}">
                <a16:creationId xmlns:a16="http://schemas.microsoft.com/office/drawing/2014/main" id="{01EE7B4A-EDC3-C624-0ADD-7FF2794C84CB}"/>
              </a:ext>
            </a:extLst>
          </p:cNvPr>
          <p:cNvPicPr>
            <a:picLocks noChangeAspect="1"/>
          </p:cNvPicPr>
          <p:nvPr/>
        </p:nvPicPr>
        <p:blipFill>
          <a:blip r:embed="rId3"/>
          <a:stretch>
            <a:fillRect/>
          </a:stretch>
        </p:blipFill>
        <p:spPr>
          <a:xfrm>
            <a:off x="5430383" y="3755420"/>
            <a:ext cx="603556" cy="506012"/>
          </a:xfrm>
          <a:prstGeom prst="rect">
            <a:avLst/>
          </a:prstGeom>
        </p:spPr>
      </p:pic>
      <p:pic>
        <p:nvPicPr>
          <p:cNvPr id="7" name="Picture 6">
            <a:extLst>
              <a:ext uri="{FF2B5EF4-FFF2-40B4-BE49-F238E27FC236}">
                <a16:creationId xmlns:a16="http://schemas.microsoft.com/office/drawing/2014/main" id="{97A37DAE-C870-967C-99B1-3CCDB712E336}"/>
              </a:ext>
            </a:extLst>
          </p:cNvPr>
          <p:cNvPicPr>
            <a:picLocks noChangeAspect="1"/>
          </p:cNvPicPr>
          <p:nvPr/>
        </p:nvPicPr>
        <p:blipFill>
          <a:blip r:embed="rId3"/>
          <a:stretch>
            <a:fillRect/>
          </a:stretch>
        </p:blipFill>
        <p:spPr>
          <a:xfrm>
            <a:off x="5438213" y="4327083"/>
            <a:ext cx="603556" cy="422175"/>
          </a:xfrm>
          <a:prstGeom prst="rect">
            <a:avLst/>
          </a:prstGeom>
        </p:spPr>
      </p:pic>
      <p:pic>
        <p:nvPicPr>
          <p:cNvPr id="18" name="Picture 17">
            <a:extLst>
              <a:ext uri="{FF2B5EF4-FFF2-40B4-BE49-F238E27FC236}">
                <a16:creationId xmlns:a16="http://schemas.microsoft.com/office/drawing/2014/main" id="{03A369F9-20C2-15F3-8AB1-1361B1D48D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583" y="1354942"/>
            <a:ext cx="4862991" cy="4333670"/>
          </a:xfrm>
          <a:prstGeom prst="rect">
            <a:avLst/>
          </a:prstGeom>
        </p:spPr>
      </p:pic>
    </p:spTree>
    <p:extLst>
      <p:ext uri="{BB962C8B-B14F-4D97-AF65-F5344CB8AC3E}">
        <p14:creationId xmlns:p14="http://schemas.microsoft.com/office/powerpoint/2010/main" val="3714895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24E65D-AC15-3606-9B23-ACF633657805}"/>
              </a:ext>
            </a:extLst>
          </p:cNvPr>
          <p:cNvSpPr txBox="1"/>
          <p:nvPr/>
        </p:nvSpPr>
        <p:spPr>
          <a:xfrm>
            <a:off x="4722312" y="331683"/>
            <a:ext cx="7108907" cy="769441"/>
          </a:xfrm>
          <a:prstGeom prst="rect">
            <a:avLst/>
          </a:prstGeom>
          <a:noFill/>
        </p:spPr>
        <p:txBody>
          <a:bodyPr wrap="square">
            <a:spAutoFit/>
          </a:bodyPr>
          <a:lstStyle/>
          <a:p>
            <a:pPr algn="r"/>
            <a:r>
              <a:rPr lang="en-US" sz="4400">
                <a:latin typeface="+mj-lt"/>
              </a:rPr>
              <a:t>Comprehensive Campaign</a:t>
            </a:r>
          </a:p>
        </p:txBody>
      </p:sp>
      <p:pic>
        <p:nvPicPr>
          <p:cNvPr id="6" name="Picture 5">
            <a:extLst>
              <a:ext uri="{FF2B5EF4-FFF2-40B4-BE49-F238E27FC236}">
                <a16:creationId xmlns:a16="http://schemas.microsoft.com/office/drawing/2014/main" id="{B519CC30-A584-5F65-0455-DD4419DBA74E}"/>
              </a:ext>
            </a:extLst>
          </p:cNvPr>
          <p:cNvPicPr>
            <a:picLocks noChangeAspect="1"/>
          </p:cNvPicPr>
          <p:nvPr/>
        </p:nvPicPr>
        <p:blipFill>
          <a:blip r:embed="rId3"/>
          <a:stretch>
            <a:fillRect/>
          </a:stretch>
        </p:blipFill>
        <p:spPr>
          <a:xfrm>
            <a:off x="360781" y="331683"/>
            <a:ext cx="2219834" cy="1193038"/>
          </a:xfrm>
          <a:prstGeom prst="rect">
            <a:avLst/>
          </a:prstGeom>
        </p:spPr>
      </p:pic>
      <p:pic>
        <p:nvPicPr>
          <p:cNvPr id="10" name="Picture 9">
            <a:extLst>
              <a:ext uri="{FF2B5EF4-FFF2-40B4-BE49-F238E27FC236}">
                <a16:creationId xmlns:a16="http://schemas.microsoft.com/office/drawing/2014/main" id="{A547006A-FCC5-8747-584B-8D1425656EAB}"/>
              </a:ext>
            </a:extLst>
          </p:cNvPr>
          <p:cNvPicPr>
            <a:picLocks noChangeAspect="1"/>
          </p:cNvPicPr>
          <p:nvPr/>
        </p:nvPicPr>
        <p:blipFill>
          <a:blip r:embed="rId4"/>
          <a:stretch>
            <a:fillRect/>
          </a:stretch>
        </p:blipFill>
        <p:spPr>
          <a:xfrm>
            <a:off x="-10380" y="6109222"/>
            <a:ext cx="12192000" cy="768096"/>
          </a:xfrm>
          <a:prstGeom prst="rect">
            <a:avLst/>
          </a:prstGeom>
        </p:spPr>
      </p:pic>
      <p:pic>
        <p:nvPicPr>
          <p:cNvPr id="11" name="Picture 10">
            <a:extLst>
              <a:ext uri="{FF2B5EF4-FFF2-40B4-BE49-F238E27FC236}">
                <a16:creationId xmlns:a16="http://schemas.microsoft.com/office/drawing/2014/main" id="{27A94C2B-0223-AB1B-8A6A-715547DB92AF}"/>
              </a:ext>
            </a:extLst>
          </p:cNvPr>
          <p:cNvPicPr>
            <a:picLocks noChangeAspect="1"/>
          </p:cNvPicPr>
          <p:nvPr/>
        </p:nvPicPr>
        <p:blipFill>
          <a:blip r:embed="rId5"/>
          <a:stretch>
            <a:fillRect/>
          </a:stretch>
        </p:blipFill>
        <p:spPr>
          <a:xfrm>
            <a:off x="3270591" y="1000330"/>
            <a:ext cx="5650817" cy="1048782"/>
          </a:xfrm>
          <a:prstGeom prst="rect">
            <a:avLst/>
          </a:prstGeom>
        </p:spPr>
      </p:pic>
      <p:pic>
        <p:nvPicPr>
          <p:cNvPr id="5" name="Picture 4">
            <a:extLst>
              <a:ext uri="{FF2B5EF4-FFF2-40B4-BE49-F238E27FC236}">
                <a16:creationId xmlns:a16="http://schemas.microsoft.com/office/drawing/2014/main" id="{4E9423E1-91C9-EE2D-3328-1C5C9DFD48EF}"/>
              </a:ext>
            </a:extLst>
          </p:cNvPr>
          <p:cNvPicPr>
            <a:picLocks noChangeAspect="1"/>
          </p:cNvPicPr>
          <p:nvPr/>
        </p:nvPicPr>
        <p:blipFill>
          <a:blip r:embed="rId6"/>
          <a:stretch>
            <a:fillRect/>
          </a:stretch>
        </p:blipFill>
        <p:spPr>
          <a:xfrm>
            <a:off x="1953809" y="1874520"/>
            <a:ext cx="8757734" cy="4114800"/>
          </a:xfrm>
          <a:prstGeom prst="rect">
            <a:avLst/>
          </a:prstGeom>
        </p:spPr>
      </p:pic>
    </p:spTree>
    <p:extLst>
      <p:ext uri="{BB962C8B-B14F-4D97-AF65-F5344CB8AC3E}">
        <p14:creationId xmlns:p14="http://schemas.microsoft.com/office/powerpoint/2010/main" val="752211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D9DC1-E3AF-0BE3-4DD7-B063F7A1FC7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5E3E4C0-06D2-3256-2485-84AE3FA28901}"/>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79F5B5C-B6FA-2217-FCD2-6BBE88F73EDB}"/>
              </a:ext>
            </a:extLst>
          </p:cNvPr>
          <p:cNvPicPr>
            <a:picLocks noChangeAspect="1"/>
          </p:cNvPicPr>
          <p:nvPr/>
        </p:nvPicPr>
        <p:blipFill>
          <a:blip r:embed="rId2"/>
          <a:stretch>
            <a:fillRect/>
          </a:stretch>
        </p:blipFill>
        <p:spPr>
          <a:xfrm>
            <a:off x="299581" y="395702"/>
            <a:ext cx="1383912" cy="743776"/>
          </a:xfrm>
          <a:prstGeom prst="rect">
            <a:avLst/>
          </a:prstGeom>
        </p:spPr>
      </p:pic>
      <p:sp>
        <p:nvSpPr>
          <p:cNvPr id="21" name="Content Placeholder 20">
            <a:extLst>
              <a:ext uri="{FF2B5EF4-FFF2-40B4-BE49-F238E27FC236}">
                <a16:creationId xmlns:a16="http://schemas.microsoft.com/office/drawing/2014/main" id="{1A93A30E-43CE-7E72-7416-EEDEFA088E25}"/>
              </a:ext>
            </a:extLst>
          </p:cNvPr>
          <p:cNvSpPr>
            <a:spLocks noGrp="1"/>
          </p:cNvSpPr>
          <p:nvPr>
            <p:ph sz="half" idx="2"/>
          </p:nvPr>
        </p:nvSpPr>
        <p:spPr>
          <a:xfrm>
            <a:off x="857250" y="1248270"/>
            <a:ext cx="11334751" cy="2778883"/>
          </a:xfrm>
        </p:spPr>
        <p:txBody>
          <a:bodyPr vert="horz" lIns="91440" tIns="45720" rIns="91440" bIns="45720" rtlCol="0" anchor="t">
            <a:normAutofit/>
          </a:bodyPr>
          <a:lstStyle/>
          <a:p>
            <a:pPr>
              <a:buFont typeface="Wingdings" panose="020B0604020202020204" pitchFamily="34" charset="0"/>
              <a:buChar char="q"/>
            </a:pPr>
            <a:r>
              <a:rPr lang="en-US" sz="3600" dirty="0">
                <a:cs typeface="Calibri" panose="020F0502020204030204"/>
              </a:rPr>
              <a:t> Join our Comprehensive Campaign Committee</a:t>
            </a:r>
          </a:p>
          <a:p>
            <a:pPr>
              <a:buFont typeface="Wingdings" panose="020B0604020202020204" pitchFamily="34" charset="0"/>
              <a:buChar char="q"/>
            </a:pPr>
            <a:r>
              <a:rPr lang="en-US" sz="3600" dirty="0">
                <a:cs typeface="Calibri" panose="020F0502020204030204"/>
              </a:rPr>
              <a:t>Recommend philanthropic thought leaders to join the committee</a:t>
            </a:r>
          </a:p>
          <a:p>
            <a:pPr>
              <a:buFont typeface="Wingdings" panose="020B0604020202020204" pitchFamily="34" charset="0"/>
              <a:buChar char="q"/>
            </a:pPr>
            <a:r>
              <a:rPr lang="en-US" sz="3600" dirty="0">
                <a:cs typeface="Calibri" panose="020F0502020204030204"/>
              </a:rPr>
              <a:t>Introduce LaChelle to potential donors</a:t>
            </a:r>
          </a:p>
          <a:p>
            <a:pPr>
              <a:buFont typeface="Wingdings" panose="020B0604020202020204" pitchFamily="34" charset="0"/>
              <a:buChar char="q"/>
            </a:pPr>
            <a:endParaRPr lang="en-US" dirty="0">
              <a:cs typeface="Calibri" panose="020F0502020204030204"/>
            </a:endParaRPr>
          </a:p>
          <a:p>
            <a:pPr marL="457200" lvl="1" indent="0">
              <a:buNone/>
            </a:pPr>
            <a:endParaRPr lang="en-US" dirty="0">
              <a:cs typeface="Calibri" panose="020F0502020204030204"/>
            </a:endParaRPr>
          </a:p>
          <a:p>
            <a:pPr>
              <a:buFont typeface="Wingdings" panose="020B0604020202020204" pitchFamily="34" charset="0"/>
              <a:buChar char="q"/>
            </a:pPr>
            <a:endParaRPr lang="en-US" dirty="0">
              <a:cs typeface="Calibri" panose="020F0502020204030204"/>
            </a:endParaRPr>
          </a:p>
          <a:p>
            <a:pPr>
              <a:buFont typeface="Wingdings" panose="020B0604020202020204" pitchFamily="34" charset="0"/>
              <a:buChar char="q"/>
            </a:pPr>
            <a:endParaRPr lang="en-US" dirty="0">
              <a:cs typeface="Calibri" panose="020F0502020204030204"/>
            </a:endParaRPr>
          </a:p>
        </p:txBody>
      </p:sp>
      <p:pic>
        <p:nvPicPr>
          <p:cNvPr id="4" name="Picture 3">
            <a:extLst>
              <a:ext uri="{FF2B5EF4-FFF2-40B4-BE49-F238E27FC236}">
                <a16:creationId xmlns:a16="http://schemas.microsoft.com/office/drawing/2014/main" id="{D9E561EE-0C34-60BD-69D9-07E8DD291B89}"/>
              </a:ext>
            </a:extLst>
          </p:cNvPr>
          <p:cNvPicPr>
            <a:picLocks noChangeAspect="1"/>
          </p:cNvPicPr>
          <p:nvPr/>
        </p:nvPicPr>
        <p:blipFill>
          <a:blip r:embed="rId3"/>
          <a:stretch>
            <a:fillRect/>
          </a:stretch>
        </p:blipFill>
        <p:spPr>
          <a:xfrm>
            <a:off x="2000250" y="3943350"/>
            <a:ext cx="7898130" cy="1999911"/>
          </a:xfrm>
          <a:prstGeom prst="rect">
            <a:avLst/>
          </a:prstGeom>
        </p:spPr>
      </p:pic>
      <p:sp>
        <p:nvSpPr>
          <p:cNvPr id="6" name="TextBox 5">
            <a:extLst>
              <a:ext uri="{FF2B5EF4-FFF2-40B4-BE49-F238E27FC236}">
                <a16:creationId xmlns:a16="http://schemas.microsoft.com/office/drawing/2014/main" id="{C26A7C96-3B81-B106-5C70-C67C136D2C00}"/>
              </a:ext>
            </a:extLst>
          </p:cNvPr>
          <p:cNvSpPr txBox="1"/>
          <p:nvPr/>
        </p:nvSpPr>
        <p:spPr>
          <a:xfrm>
            <a:off x="4722312" y="331683"/>
            <a:ext cx="7108907" cy="769441"/>
          </a:xfrm>
          <a:prstGeom prst="rect">
            <a:avLst/>
          </a:prstGeom>
          <a:noFill/>
        </p:spPr>
        <p:txBody>
          <a:bodyPr wrap="square">
            <a:spAutoFit/>
          </a:bodyPr>
          <a:lstStyle/>
          <a:p>
            <a:pPr algn="r"/>
            <a:r>
              <a:rPr lang="en-US" sz="4400">
                <a:latin typeface="+mj-lt"/>
              </a:rPr>
              <a:t>Where we need you</a:t>
            </a:r>
          </a:p>
        </p:txBody>
      </p:sp>
    </p:spTree>
    <p:extLst>
      <p:ext uri="{BB962C8B-B14F-4D97-AF65-F5344CB8AC3E}">
        <p14:creationId xmlns:p14="http://schemas.microsoft.com/office/powerpoint/2010/main" val="3326377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B843B56-6839-566F-ACFA-F3BD56A7BB1F}"/>
              </a:ext>
            </a:extLst>
          </p:cNvPr>
          <p:cNvSpPr>
            <a:spLocks noGrp="1"/>
          </p:cNvSpPr>
          <p:nvPr>
            <p:ph type="title"/>
          </p:nvPr>
        </p:nvSpPr>
        <p:spPr>
          <a:xfrm>
            <a:off x="838200" y="2358278"/>
            <a:ext cx="10515600" cy="1462087"/>
          </a:xfrm>
        </p:spPr>
        <p:txBody>
          <a:bodyPr/>
          <a:lstStyle/>
          <a:p>
            <a:pPr algn="ctr"/>
            <a:r>
              <a:rPr lang="en-US" dirty="0"/>
              <a:t>Financial Report</a:t>
            </a:r>
          </a:p>
        </p:txBody>
      </p:sp>
      <p:sp>
        <p:nvSpPr>
          <p:cNvPr id="5" name="Text Placeholder 4">
            <a:extLst>
              <a:ext uri="{FF2B5EF4-FFF2-40B4-BE49-F238E27FC236}">
                <a16:creationId xmlns:a16="http://schemas.microsoft.com/office/drawing/2014/main" id="{54250706-BF19-BE3F-2D6D-6B9196CE314A}"/>
              </a:ext>
            </a:extLst>
          </p:cNvPr>
          <p:cNvSpPr>
            <a:spLocks noGrp="1"/>
          </p:cNvSpPr>
          <p:nvPr>
            <p:ph type="body" idx="1"/>
          </p:nvPr>
        </p:nvSpPr>
        <p:spPr>
          <a:xfrm>
            <a:off x="838200" y="3867990"/>
            <a:ext cx="10515600" cy="654050"/>
          </a:xfrm>
        </p:spPr>
        <p:txBody>
          <a:bodyPr/>
          <a:lstStyle/>
          <a:p>
            <a:pPr algn="ctr"/>
            <a:r>
              <a:rPr lang="en-US" dirty="0"/>
              <a:t> James Lyght | Brooke Limanen | Liz Cook</a:t>
            </a:r>
          </a:p>
        </p:txBody>
      </p:sp>
      <p:pic>
        <p:nvPicPr>
          <p:cNvPr id="2" name="Picture 1">
            <a:extLst>
              <a:ext uri="{FF2B5EF4-FFF2-40B4-BE49-F238E27FC236}">
                <a16:creationId xmlns:a16="http://schemas.microsoft.com/office/drawing/2014/main" id="{6D79F423-445A-1FF6-7E1D-5AFEC6C56AC7}"/>
              </a:ext>
            </a:extLst>
          </p:cNvPr>
          <p:cNvPicPr>
            <a:picLocks noChangeAspect="1"/>
          </p:cNvPicPr>
          <p:nvPr/>
        </p:nvPicPr>
        <p:blipFill>
          <a:blip r:embed="rId2"/>
          <a:stretch>
            <a:fillRect/>
          </a:stretch>
        </p:blipFill>
        <p:spPr>
          <a:xfrm>
            <a:off x="333280" y="233547"/>
            <a:ext cx="2194862" cy="1179617"/>
          </a:xfrm>
          <a:prstGeom prst="rect">
            <a:avLst/>
          </a:prstGeom>
        </p:spPr>
      </p:pic>
    </p:spTree>
    <p:extLst>
      <p:ext uri="{BB962C8B-B14F-4D97-AF65-F5344CB8AC3E}">
        <p14:creationId xmlns:p14="http://schemas.microsoft.com/office/powerpoint/2010/main" val="3074214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D5B59-8C7F-84D3-5A44-2A2E11E3D99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3F0E1DD-6DFE-E849-D481-B3F910A4F01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1235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hands together with text and icons&#10;&#10;AI-generated content may be incorrect.">
            <a:extLst>
              <a:ext uri="{FF2B5EF4-FFF2-40B4-BE49-F238E27FC236}">
                <a16:creationId xmlns:a16="http://schemas.microsoft.com/office/drawing/2014/main" id="{ED59D845-4223-8790-A67B-AD241B21588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33490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98D38-48A7-12F1-E268-F52C23402E93}"/>
            </a:ext>
          </a:extLst>
        </p:cNvPr>
        <p:cNvGrpSpPr/>
        <p:nvPr/>
      </p:nvGrpSpPr>
      <p:grpSpPr>
        <a:xfrm>
          <a:off x="0" y="0"/>
          <a:ext cx="0" cy="0"/>
          <a:chOff x="0" y="0"/>
          <a:chExt cx="0" cy="0"/>
        </a:xfrm>
      </p:grpSpPr>
      <p:pic>
        <p:nvPicPr>
          <p:cNvPr id="2" name="Picture 1" descr="A diagram of a financial statement&#10;&#10;AI-generated content may be incorrect.">
            <a:extLst>
              <a:ext uri="{FF2B5EF4-FFF2-40B4-BE49-F238E27FC236}">
                <a16:creationId xmlns:a16="http://schemas.microsoft.com/office/drawing/2014/main" id="{2CF3312B-EF1A-E8E6-BA0F-061017FBF6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36172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C607A-2146-B93C-0A3B-76C7AB8B2E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BA3E7C-9B88-D5E3-61D1-D13E1B0BE86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39225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76DFB-28C8-D96E-282E-5695F2583730}"/>
            </a:ext>
          </a:extLst>
        </p:cNvPr>
        <p:cNvGrpSpPr/>
        <p:nvPr/>
      </p:nvGrpSpPr>
      <p:grpSpPr>
        <a:xfrm>
          <a:off x="0" y="0"/>
          <a:ext cx="0" cy="0"/>
          <a:chOff x="0" y="0"/>
          <a:chExt cx="0" cy="0"/>
        </a:xfrm>
      </p:grpSpPr>
      <p:pic>
        <p:nvPicPr>
          <p:cNvPr id="3" name="Picture 2" descr="A group of people walking down a street&#10;&#10;AI-generated content may be incorrect.">
            <a:extLst>
              <a:ext uri="{FF2B5EF4-FFF2-40B4-BE49-F238E27FC236}">
                <a16:creationId xmlns:a16="http://schemas.microsoft.com/office/drawing/2014/main" id="{8E74F6F3-11C5-4971-975D-405CD4CF1D0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22100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8591993-4C5E-49D4-735C-0D7E1A971AC4}"/>
              </a:ext>
            </a:extLst>
          </p:cNvPr>
          <p:cNvSpPr>
            <a:spLocks noGrp="1"/>
          </p:cNvSpPr>
          <p:nvPr>
            <p:ph type="title"/>
          </p:nvPr>
        </p:nvSpPr>
        <p:spPr>
          <a:xfrm>
            <a:off x="838200" y="2643187"/>
            <a:ext cx="10515600" cy="1304925"/>
          </a:xfrm>
        </p:spPr>
        <p:txBody>
          <a:bodyPr/>
          <a:lstStyle/>
          <a:p>
            <a:pPr algn="ctr"/>
            <a:r>
              <a:rPr lang="en-US"/>
              <a:t>Welcome</a:t>
            </a:r>
          </a:p>
        </p:txBody>
      </p:sp>
      <p:sp>
        <p:nvSpPr>
          <p:cNvPr id="5" name="Text Placeholder 4">
            <a:extLst>
              <a:ext uri="{FF2B5EF4-FFF2-40B4-BE49-F238E27FC236}">
                <a16:creationId xmlns:a16="http://schemas.microsoft.com/office/drawing/2014/main" id="{6DBEE28B-072C-A0C5-F41D-98ACBFAB4527}"/>
              </a:ext>
            </a:extLst>
          </p:cNvPr>
          <p:cNvSpPr>
            <a:spLocks noGrp="1"/>
          </p:cNvSpPr>
          <p:nvPr>
            <p:ph type="body" idx="1"/>
          </p:nvPr>
        </p:nvSpPr>
        <p:spPr>
          <a:xfrm>
            <a:off x="838200" y="3948112"/>
            <a:ext cx="10515600" cy="2030657"/>
          </a:xfrm>
        </p:spPr>
        <p:txBody>
          <a:bodyPr>
            <a:normAutofit/>
          </a:bodyPr>
          <a:lstStyle/>
          <a:p>
            <a:pPr algn="ctr"/>
            <a:r>
              <a:rPr lang="en-US" dirty="0"/>
              <a:t>Krista Benjamin</a:t>
            </a:r>
          </a:p>
          <a:p>
            <a:pPr algn="ctr"/>
            <a:r>
              <a:rPr lang="en-US" dirty="0"/>
              <a:t>Share: </a:t>
            </a:r>
          </a:p>
          <a:p>
            <a:pPr algn="ctr"/>
            <a:r>
              <a:rPr lang="en-US" dirty="0"/>
              <a:t>What’s one modern day technology you can’t live without?</a:t>
            </a:r>
          </a:p>
          <a:p>
            <a:pPr algn="ctr"/>
            <a:r>
              <a:rPr lang="en-US" dirty="0"/>
              <a:t>  What’s one modern day technology you haven’t embraced?</a:t>
            </a:r>
          </a:p>
          <a:p>
            <a:pPr marL="457200" indent="-457200" algn="ctr">
              <a:buAutoNum type="arabicPeriod"/>
            </a:pPr>
            <a:endParaRPr lang="en-US" dirty="0"/>
          </a:p>
        </p:txBody>
      </p:sp>
      <p:pic>
        <p:nvPicPr>
          <p:cNvPr id="2" name="Picture 1">
            <a:extLst>
              <a:ext uri="{FF2B5EF4-FFF2-40B4-BE49-F238E27FC236}">
                <a16:creationId xmlns:a16="http://schemas.microsoft.com/office/drawing/2014/main" id="{B25E8495-1153-61E1-85E9-B81F396C4760}"/>
              </a:ext>
            </a:extLst>
          </p:cNvPr>
          <p:cNvPicPr>
            <a:picLocks noChangeAspect="1"/>
          </p:cNvPicPr>
          <p:nvPr/>
        </p:nvPicPr>
        <p:blipFill>
          <a:blip r:embed="rId2"/>
          <a:stretch>
            <a:fillRect/>
          </a:stretch>
        </p:blipFill>
        <p:spPr>
          <a:xfrm>
            <a:off x="250152" y="232582"/>
            <a:ext cx="2316067" cy="1244758"/>
          </a:xfrm>
          <a:prstGeom prst="rect">
            <a:avLst/>
          </a:prstGeom>
        </p:spPr>
      </p:pic>
    </p:spTree>
    <p:extLst>
      <p:ext uri="{BB962C8B-B14F-4D97-AF65-F5344CB8AC3E}">
        <p14:creationId xmlns:p14="http://schemas.microsoft.com/office/powerpoint/2010/main" val="640643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DE5D1-26C8-B98B-AE38-2DD640668D5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2658EF5-AAF1-8CD8-DBE8-61ABF0B924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4686" y="212494"/>
            <a:ext cx="2749444" cy="1889449"/>
          </a:xfrm>
          <a:prstGeom prst="rect">
            <a:avLst/>
          </a:prstGeom>
        </p:spPr>
      </p:pic>
      <p:sp>
        <p:nvSpPr>
          <p:cNvPr id="9" name="Rectangle 8">
            <a:extLst>
              <a:ext uri="{FF2B5EF4-FFF2-40B4-BE49-F238E27FC236}">
                <a16:creationId xmlns:a16="http://schemas.microsoft.com/office/drawing/2014/main" id="{213691AD-0B29-279E-8F61-6C539D4D6017}"/>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a:extLst>
              <a:ext uri="{FF2B5EF4-FFF2-40B4-BE49-F238E27FC236}">
                <a16:creationId xmlns:a16="http://schemas.microsoft.com/office/drawing/2014/main" id="{F12F8A74-96B6-4EC0-D196-0B9DD3BD431C}"/>
              </a:ext>
            </a:extLst>
          </p:cNvPr>
          <p:cNvGraphicFramePr>
            <a:graphicFrameLocks noChangeAspect="1"/>
          </p:cNvGraphicFramePr>
          <p:nvPr/>
        </p:nvGraphicFramePr>
        <p:xfrm>
          <a:off x="4900055" y="183448"/>
          <a:ext cx="7112899" cy="5714987"/>
        </p:xfrm>
        <a:graphic>
          <a:graphicData uri="http://schemas.openxmlformats.org/presentationml/2006/ole">
            <mc:AlternateContent xmlns:mc="http://schemas.openxmlformats.org/markup-compatibility/2006">
              <mc:Choice xmlns:v="urn:schemas-microsoft-com:vml" Requires="v">
                <p:oleObj name="Worksheet" r:id="rId3" imgW="6316940" imgH="5075133" progId="Excel.Sheet.12">
                  <p:embed/>
                </p:oleObj>
              </mc:Choice>
              <mc:Fallback>
                <p:oleObj name="Worksheet" r:id="rId3" imgW="6316940" imgH="5075133" progId="Excel.Sheet.12">
                  <p:embed/>
                  <p:pic>
                    <p:nvPicPr>
                      <p:cNvPr id="3" name="Object 2">
                        <a:extLst>
                          <a:ext uri="{FF2B5EF4-FFF2-40B4-BE49-F238E27FC236}">
                            <a16:creationId xmlns:a16="http://schemas.microsoft.com/office/drawing/2014/main" id="{F12F8A74-96B6-4EC0-D196-0B9DD3BD431C}"/>
                          </a:ext>
                        </a:extLst>
                      </p:cNvPr>
                      <p:cNvPicPr/>
                      <p:nvPr/>
                    </p:nvPicPr>
                    <p:blipFill>
                      <a:blip r:embed="rId4"/>
                      <a:stretch>
                        <a:fillRect/>
                      </a:stretch>
                    </p:blipFill>
                    <p:spPr>
                      <a:xfrm>
                        <a:off x="4900055" y="183448"/>
                        <a:ext cx="7112899" cy="5714987"/>
                      </a:xfrm>
                      <a:prstGeom prst="rect">
                        <a:avLst/>
                      </a:prstGeom>
                    </p:spPr>
                  </p:pic>
                </p:oleObj>
              </mc:Fallback>
            </mc:AlternateContent>
          </a:graphicData>
        </a:graphic>
      </p:graphicFrame>
      <p:pic>
        <p:nvPicPr>
          <p:cNvPr id="4" name="Picture 3" descr="A graph of a graph with a line graph&#10;&#10;AI-generated content may be incorrect.">
            <a:extLst>
              <a:ext uri="{FF2B5EF4-FFF2-40B4-BE49-F238E27FC236}">
                <a16:creationId xmlns:a16="http://schemas.microsoft.com/office/drawing/2014/main" id="{D9496C19-92F9-DCF9-810B-67DF9F439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93" y="2262922"/>
            <a:ext cx="4536927" cy="2332157"/>
          </a:xfrm>
          <a:prstGeom prst="rect">
            <a:avLst/>
          </a:prstGeom>
        </p:spPr>
      </p:pic>
      <p:sp>
        <p:nvSpPr>
          <p:cNvPr id="5" name="TextBox 4">
            <a:extLst>
              <a:ext uri="{FF2B5EF4-FFF2-40B4-BE49-F238E27FC236}">
                <a16:creationId xmlns:a16="http://schemas.microsoft.com/office/drawing/2014/main" id="{100264F3-E182-004B-A820-EDC7AD2222E0}"/>
              </a:ext>
            </a:extLst>
          </p:cNvPr>
          <p:cNvSpPr txBox="1"/>
          <p:nvPr/>
        </p:nvSpPr>
        <p:spPr>
          <a:xfrm>
            <a:off x="491703" y="4822166"/>
            <a:ext cx="1837426" cy="923330"/>
          </a:xfrm>
          <a:prstGeom prst="rect">
            <a:avLst/>
          </a:prstGeom>
          <a:noFill/>
        </p:spPr>
        <p:txBody>
          <a:bodyPr wrap="square" rtlCol="0">
            <a:spAutoFit/>
          </a:bodyPr>
          <a:lstStyle/>
          <a:p>
            <a:r>
              <a:rPr lang="en-US" dirty="0"/>
              <a:t>Total Expenses</a:t>
            </a:r>
          </a:p>
          <a:p>
            <a:r>
              <a:rPr lang="en-US" dirty="0"/>
              <a:t>Less Depreciation</a:t>
            </a:r>
          </a:p>
          <a:p>
            <a:r>
              <a:rPr lang="en-US" dirty="0"/>
              <a:t>Less In-kind</a:t>
            </a:r>
          </a:p>
        </p:txBody>
      </p:sp>
      <p:sp>
        <p:nvSpPr>
          <p:cNvPr id="6" name="TextBox 5">
            <a:extLst>
              <a:ext uri="{FF2B5EF4-FFF2-40B4-BE49-F238E27FC236}">
                <a16:creationId xmlns:a16="http://schemas.microsoft.com/office/drawing/2014/main" id="{70601B92-B56C-DE6C-4262-4E5A4BAAB9AA}"/>
              </a:ext>
            </a:extLst>
          </p:cNvPr>
          <p:cNvSpPr txBox="1"/>
          <p:nvPr/>
        </p:nvSpPr>
        <p:spPr>
          <a:xfrm>
            <a:off x="2303255" y="5063706"/>
            <a:ext cx="431321" cy="369332"/>
          </a:xfrm>
          <a:prstGeom prst="rect">
            <a:avLst/>
          </a:prstGeom>
          <a:noFill/>
        </p:spPr>
        <p:txBody>
          <a:bodyPr wrap="square" rtlCol="0">
            <a:spAutoFit/>
          </a:bodyPr>
          <a:lstStyle/>
          <a:p>
            <a:r>
              <a:rPr lang="en-US" dirty="0"/>
              <a:t>=</a:t>
            </a:r>
          </a:p>
        </p:txBody>
      </p:sp>
      <p:sp>
        <p:nvSpPr>
          <p:cNvPr id="7" name="TextBox 6">
            <a:extLst>
              <a:ext uri="{FF2B5EF4-FFF2-40B4-BE49-F238E27FC236}">
                <a16:creationId xmlns:a16="http://schemas.microsoft.com/office/drawing/2014/main" id="{42218B41-068D-0888-A1A6-FE7674FEB89A}"/>
              </a:ext>
            </a:extLst>
          </p:cNvPr>
          <p:cNvSpPr txBox="1"/>
          <p:nvPr/>
        </p:nvSpPr>
        <p:spPr>
          <a:xfrm>
            <a:off x="2651168" y="5063706"/>
            <a:ext cx="1478290" cy="369332"/>
          </a:xfrm>
          <a:prstGeom prst="rect">
            <a:avLst/>
          </a:prstGeom>
          <a:noFill/>
        </p:spPr>
        <p:txBody>
          <a:bodyPr wrap="none" rtlCol="0">
            <a:spAutoFit/>
          </a:bodyPr>
          <a:lstStyle/>
          <a:p>
            <a:r>
              <a:rPr lang="en-US" dirty="0"/>
              <a:t>Cash on Hand</a:t>
            </a:r>
          </a:p>
        </p:txBody>
      </p:sp>
      <p:pic>
        <p:nvPicPr>
          <p:cNvPr id="10" name="Picture 9">
            <a:extLst>
              <a:ext uri="{FF2B5EF4-FFF2-40B4-BE49-F238E27FC236}">
                <a16:creationId xmlns:a16="http://schemas.microsoft.com/office/drawing/2014/main" id="{4F42216A-D026-1A85-3033-B6D7A239DBF6}"/>
              </a:ext>
            </a:extLst>
          </p:cNvPr>
          <p:cNvPicPr>
            <a:picLocks noChangeAspect="1"/>
          </p:cNvPicPr>
          <p:nvPr/>
        </p:nvPicPr>
        <p:blipFill>
          <a:blip r:embed="rId6"/>
          <a:stretch>
            <a:fillRect/>
          </a:stretch>
        </p:blipFill>
        <p:spPr>
          <a:xfrm>
            <a:off x="1292522" y="2054883"/>
            <a:ext cx="2164268" cy="188992"/>
          </a:xfrm>
          <a:prstGeom prst="rect">
            <a:avLst/>
          </a:prstGeom>
        </p:spPr>
      </p:pic>
    </p:spTree>
    <p:extLst>
      <p:ext uri="{BB962C8B-B14F-4D97-AF65-F5344CB8AC3E}">
        <p14:creationId xmlns:p14="http://schemas.microsoft.com/office/powerpoint/2010/main" val="1155612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0105D-038D-C5C2-064E-0AB7A1B4137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5C1C28A-5DBF-F7A0-8520-CB6C67F2BC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73566" y="-866"/>
            <a:ext cx="2749444" cy="1889449"/>
          </a:xfrm>
          <a:prstGeom prst="rect">
            <a:avLst/>
          </a:prstGeom>
        </p:spPr>
      </p:pic>
      <p:sp>
        <p:nvSpPr>
          <p:cNvPr id="9" name="Rectangle 8">
            <a:extLst>
              <a:ext uri="{FF2B5EF4-FFF2-40B4-BE49-F238E27FC236}">
                <a16:creationId xmlns:a16="http://schemas.microsoft.com/office/drawing/2014/main" id="{ED3133A1-0623-DC08-87DD-0FE2EDD5EBBE}"/>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AB90A19-1930-DE0F-0A8B-99D5F30D3A63}"/>
              </a:ext>
            </a:extLst>
          </p:cNvPr>
          <p:cNvPicPr>
            <a:picLocks noChangeAspect="1"/>
          </p:cNvPicPr>
          <p:nvPr/>
        </p:nvPicPr>
        <p:blipFill>
          <a:blip r:embed="rId3"/>
          <a:stretch>
            <a:fillRect/>
          </a:stretch>
        </p:blipFill>
        <p:spPr>
          <a:xfrm>
            <a:off x="32723" y="1000664"/>
            <a:ext cx="12159278" cy="4869776"/>
          </a:xfrm>
          <a:prstGeom prst="rect">
            <a:avLst/>
          </a:prstGeom>
        </p:spPr>
      </p:pic>
    </p:spTree>
    <p:extLst>
      <p:ext uri="{BB962C8B-B14F-4D97-AF65-F5344CB8AC3E}">
        <p14:creationId xmlns:p14="http://schemas.microsoft.com/office/powerpoint/2010/main" val="3952417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319CD-44A4-A677-F864-EF758271A97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A1CAED4-1EEC-18C7-7E73-E6969F537D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73566" y="-866"/>
            <a:ext cx="2749444" cy="1889449"/>
          </a:xfrm>
          <a:prstGeom prst="rect">
            <a:avLst/>
          </a:prstGeom>
        </p:spPr>
      </p:pic>
      <p:sp>
        <p:nvSpPr>
          <p:cNvPr id="9" name="Rectangle 8">
            <a:extLst>
              <a:ext uri="{FF2B5EF4-FFF2-40B4-BE49-F238E27FC236}">
                <a16:creationId xmlns:a16="http://schemas.microsoft.com/office/drawing/2014/main" id="{5DCD661F-7497-69E6-EF6D-20F7AC530A4B}"/>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46A3B2-00EA-20A7-DB4D-553D5AC467F9}"/>
              </a:ext>
            </a:extLst>
          </p:cNvPr>
          <p:cNvPicPr>
            <a:picLocks noChangeAspect="1"/>
          </p:cNvPicPr>
          <p:nvPr/>
        </p:nvPicPr>
        <p:blipFill>
          <a:blip r:embed="rId3"/>
          <a:stretch>
            <a:fillRect/>
          </a:stretch>
        </p:blipFill>
        <p:spPr>
          <a:xfrm>
            <a:off x="1" y="510217"/>
            <a:ext cx="12192000" cy="5837566"/>
          </a:xfrm>
          <a:prstGeom prst="rect">
            <a:avLst/>
          </a:prstGeom>
        </p:spPr>
      </p:pic>
      <p:pic>
        <p:nvPicPr>
          <p:cNvPr id="3" name="Picture 2">
            <a:extLst>
              <a:ext uri="{FF2B5EF4-FFF2-40B4-BE49-F238E27FC236}">
                <a16:creationId xmlns:a16="http://schemas.microsoft.com/office/drawing/2014/main" id="{29829021-EFD2-7197-4CEA-4DB50C775A08}"/>
              </a:ext>
            </a:extLst>
          </p:cNvPr>
          <p:cNvPicPr>
            <a:picLocks noChangeAspect="1"/>
          </p:cNvPicPr>
          <p:nvPr/>
        </p:nvPicPr>
        <p:blipFill>
          <a:blip r:embed="rId4"/>
          <a:stretch>
            <a:fillRect/>
          </a:stretch>
        </p:blipFill>
        <p:spPr>
          <a:xfrm>
            <a:off x="9473566" y="4293120"/>
            <a:ext cx="2623403" cy="1727800"/>
          </a:xfrm>
          <a:prstGeom prst="rect">
            <a:avLst/>
          </a:prstGeom>
        </p:spPr>
      </p:pic>
    </p:spTree>
    <p:extLst>
      <p:ext uri="{BB962C8B-B14F-4D97-AF65-F5344CB8AC3E}">
        <p14:creationId xmlns:p14="http://schemas.microsoft.com/office/powerpoint/2010/main" val="2903180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F3349-78D2-9338-46A1-B98C824303E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1D94810-B382-F5A6-B3E8-D344C4E072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73566" y="-866"/>
            <a:ext cx="2749444" cy="1889449"/>
          </a:xfrm>
          <a:prstGeom prst="rect">
            <a:avLst/>
          </a:prstGeom>
        </p:spPr>
      </p:pic>
      <p:sp>
        <p:nvSpPr>
          <p:cNvPr id="9" name="Rectangle 8">
            <a:extLst>
              <a:ext uri="{FF2B5EF4-FFF2-40B4-BE49-F238E27FC236}">
                <a16:creationId xmlns:a16="http://schemas.microsoft.com/office/drawing/2014/main" id="{F92EF2B1-ABD3-9D7E-5380-FBC0C7B8D904}"/>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a:extLst>
              <a:ext uri="{FF2B5EF4-FFF2-40B4-BE49-F238E27FC236}">
                <a16:creationId xmlns:a16="http://schemas.microsoft.com/office/drawing/2014/main" id="{147513C4-D94F-71F0-B26A-AFD62DF2BC94}"/>
              </a:ext>
            </a:extLst>
          </p:cNvPr>
          <p:cNvGraphicFramePr>
            <a:graphicFrameLocks noChangeAspect="1"/>
          </p:cNvGraphicFramePr>
          <p:nvPr/>
        </p:nvGraphicFramePr>
        <p:xfrm>
          <a:off x="521209" y="224282"/>
          <a:ext cx="7924770" cy="5425176"/>
        </p:xfrm>
        <a:graphic>
          <a:graphicData uri="http://schemas.openxmlformats.org/presentationml/2006/ole">
            <mc:AlternateContent xmlns:mc="http://schemas.openxmlformats.org/markup-compatibility/2006">
              <mc:Choice xmlns:v="urn:schemas-microsoft-com:vml" Requires="v">
                <p:oleObj name="Worksheet" r:id="rId3" imgW="7147693" imgH="4892253" progId="Excel.Sheet.12">
                  <p:embed/>
                </p:oleObj>
              </mc:Choice>
              <mc:Fallback>
                <p:oleObj name="Worksheet" r:id="rId3" imgW="7147693" imgH="4892253" progId="Excel.Sheet.12">
                  <p:embed/>
                  <p:pic>
                    <p:nvPicPr>
                      <p:cNvPr id="2" name="Object 1">
                        <a:extLst>
                          <a:ext uri="{FF2B5EF4-FFF2-40B4-BE49-F238E27FC236}">
                            <a16:creationId xmlns:a16="http://schemas.microsoft.com/office/drawing/2014/main" id="{147513C4-D94F-71F0-B26A-AFD62DF2BC94}"/>
                          </a:ext>
                        </a:extLst>
                      </p:cNvPr>
                      <p:cNvPicPr/>
                      <p:nvPr/>
                    </p:nvPicPr>
                    <p:blipFill>
                      <a:blip r:embed="rId4"/>
                      <a:stretch>
                        <a:fillRect/>
                      </a:stretch>
                    </p:blipFill>
                    <p:spPr>
                      <a:xfrm>
                        <a:off x="521209" y="224282"/>
                        <a:ext cx="7924770" cy="5425176"/>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FE89A984-1591-BCBA-9CB2-CDCBA4065B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51961" y="1620420"/>
            <a:ext cx="3312778" cy="2316681"/>
          </a:xfrm>
          <a:prstGeom prst="rect">
            <a:avLst/>
          </a:prstGeom>
        </p:spPr>
      </p:pic>
      <p:graphicFrame>
        <p:nvGraphicFramePr>
          <p:cNvPr id="5" name="Table 4">
            <a:extLst>
              <a:ext uri="{FF2B5EF4-FFF2-40B4-BE49-F238E27FC236}">
                <a16:creationId xmlns:a16="http://schemas.microsoft.com/office/drawing/2014/main" id="{03CA670D-1C4D-2EB8-555E-2F2EE2D53770}"/>
              </a:ext>
            </a:extLst>
          </p:cNvPr>
          <p:cNvGraphicFramePr>
            <a:graphicFrameLocks noGrp="1"/>
          </p:cNvGraphicFramePr>
          <p:nvPr/>
        </p:nvGraphicFramePr>
        <p:xfrm>
          <a:off x="9194358" y="3873577"/>
          <a:ext cx="2562158" cy="571500"/>
        </p:xfrm>
        <a:graphic>
          <a:graphicData uri="http://schemas.openxmlformats.org/drawingml/2006/table">
            <a:tbl>
              <a:tblPr/>
              <a:tblGrid>
                <a:gridCol w="1300788">
                  <a:extLst>
                    <a:ext uri="{9D8B030D-6E8A-4147-A177-3AD203B41FA5}">
                      <a16:colId xmlns:a16="http://schemas.microsoft.com/office/drawing/2014/main" val="1414802353"/>
                    </a:ext>
                  </a:extLst>
                </a:gridCol>
                <a:gridCol w="630685">
                  <a:extLst>
                    <a:ext uri="{9D8B030D-6E8A-4147-A177-3AD203B41FA5}">
                      <a16:colId xmlns:a16="http://schemas.microsoft.com/office/drawing/2014/main" val="1940527122"/>
                    </a:ext>
                  </a:extLst>
                </a:gridCol>
                <a:gridCol w="630685">
                  <a:extLst>
                    <a:ext uri="{9D8B030D-6E8A-4147-A177-3AD203B41FA5}">
                      <a16:colId xmlns:a16="http://schemas.microsoft.com/office/drawing/2014/main" val="2222661757"/>
                    </a:ext>
                  </a:extLst>
                </a:gridCol>
              </a:tblGrid>
              <a:tr h="190500">
                <a:tc>
                  <a:txBody>
                    <a:bodyPr/>
                    <a:lstStyle/>
                    <a:p>
                      <a:pPr algn="r" fontAlgn="ctr"/>
                      <a:r>
                        <a:rPr lang="en-US" sz="1100" b="1" i="0" u="none" strike="noStrike" dirty="0">
                          <a:solidFill>
                            <a:srgbClr val="000000"/>
                          </a:solidFill>
                          <a:effectLst/>
                          <a:latin typeface="Calibri Light" panose="020F0302020204030204" pitchFamily="34" charset="0"/>
                        </a:rPr>
                        <a:t>Program</a:t>
                      </a:r>
                    </a:p>
                  </a:txBody>
                  <a:tcPr marL="0" marR="0" marT="0" marB="0" anchor="ctr">
                    <a:lnL>
                      <a:noFill/>
                    </a:lnL>
                    <a:lnR>
                      <a:noFill/>
                    </a:lnR>
                    <a:lnT>
                      <a:noFill/>
                    </a:lnT>
                    <a:lnB>
                      <a:noFill/>
                    </a:lnB>
                    <a:solidFill>
                      <a:srgbClr val="F9AC79"/>
                    </a:solidFill>
                  </a:tcPr>
                </a:tc>
                <a:tc>
                  <a:txBody>
                    <a:bodyPr/>
                    <a:lstStyle/>
                    <a:p>
                      <a:pPr algn="ctr" fontAlgn="b"/>
                      <a:r>
                        <a:rPr lang="en-US" sz="1050" b="1" i="0" u="none" strike="noStrike" dirty="0">
                          <a:solidFill>
                            <a:srgbClr val="000000"/>
                          </a:solidFill>
                          <a:effectLst/>
                          <a:latin typeface="Calibri Light" panose="020F0302020204030204" pitchFamily="34" charset="0"/>
                        </a:rPr>
                        <a:t>87.2%</a:t>
                      </a:r>
                    </a:p>
                  </a:txBody>
                  <a:tcPr marL="0" marR="0" marT="0" marB="0" anchor="b">
                    <a:lnL>
                      <a:noFill/>
                    </a:lnL>
                    <a:lnR>
                      <a:noFill/>
                    </a:lnR>
                    <a:lnT>
                      <a:noFill/>
                    </a:lnT>
                    <a:lnB>
                      <a:noFill/>
                    </a:lnB>
                    <a:solidFill>
                      <a:srgbClr val="F9AC79"/>
                    </a:solidFill>
                  </a:tcPr>
                </a:tc>
                <a:tc>
                  <a:txBody>
                    <a:bodyPr/>
                    <a:lstStyle/>
                    <a:p>
                      <a:pPr algn="l" fontAlgn="b"/>
                      <a:r>
                        <a:rPr lang="en-US" sz="1050" b="1" i="0" u="none" strike="noStrike" dirty="0">
                          <a:solidFill>
                            <a:srgbClr val="000000"/>
                          </a:solidFill>
                          <a:effectLst/>
                          <a:latin typeface="Calibri Light" panose="020F0302020204030204" pitchFamily="34" charset="0"/>
                        </a:rPr>
                        <a:t>$207,793</a:t>
                      </a:r>
                    </a:p>
                  </a:txBody>
                  <a:tcPr marL="0" marR="0" marT="0" marB="0" anchor="b">
                    <a:lnL>
                      <a:noFill/>
                    </a:lnL>
                    <a:lnR>
                      <a:noFill/>
                    </a:lnR>
                    <a:lnT>
                      <a:noFill/>
                    </a:lnT>
                    <a:lnB>
                      <a:noFill/>
                    </a:lnB>
                    <a:solidFill>
                      <a:srgbClr val="F9AC79"/>
                    </a:solidFill>
                  </a:tcPr>
                </a:tc>
                <a:extLst>
                  <a:ext uri="{0D108BD9-81ED-4DB2-BD59-A6C34878D82A}">
                    <a16:rowId xmlns:a16="http://schemas.microsoft.com/office/drawing/2014/main" val="2231094413"/>
                  </a:ext>
                </a:extLst>
              </a:tr>
              <a:tr h="190500">
                <a:tc>
                  <a:txBody>
                    <a:bodyPr/>
                    <a:lstStyle/>
                    <a:p>
                      <a:pPr algn="r" fontAlgn="ctr"/>
                      <a:r>
                        <a:rPr lang="en-US" sz="1100" b="1" i="0" u="none" strike="noStrike" dirty="0">
                          <a:solidFill>
                            <a:srgbClr val="000000"/>
                          </a:solidFill>
                          <a:effectLst/>
                          <a:latin typeface="Calibri Light" panose="020F0302020204030204" pitchFamily="34" charset="0"/>
                        </a:rPr>
                        <a:t>*Fundraising</a:t>
                      </a:r>
                    </a:p>
                  </a:txBody>
                  <a:tcPr marL="0" marR="0" marT="0" marB="0" anchor="ctr">
                    <a:lnL>
                      <a:noFill/>
                    </a:lnL>
                    <a:lnR>
                      <a:noFill/>
                    </a:lnR>
                    <a:lnT>
                      <a:noFill/>
                    </a:lnT>
                    <a:lnB>
                      <a:noFill/>
                    </a:lnB>
                    <a:solidFill>
                      <a:srgbClr val="98D1D6"/>
                    </a:solidFill>
                  </a:tcPr>
                </a:tc>
                <a:tc>
                  <a:txBody>
                    <a:bodyPr/>
                    <a:lstStyle/>
                    <a:p>
                      <a:pPr algn="ctr" fontAlgn="b"/>
                      <a:r>
                        <a:rPr lang="en-US" sz="1050" b="1" i="0" u="none" strike="noStrike" dirty="0">
                          <a:solidFill>
                            <a:srgbClr val="000000"/>
                          </a:solidFill>
                          <a:effectLst/>
                          <a:latin typeface="Calibri Light" panose="020F0302020204030204" pitchFamily="34" charset="0"/>
                        </a:rPr>
                        <a:t>8.9%</a:t>
                      </a:r>
                    </a:p>
                  </a:txBody>
                  <a:tcPr marL="0" marR="0" marT="0" marB="0" anchor="b">
                    <a:lnL>
                      <a:noFill/>
                    </a:lnL>
                    <a:lnR>
                      <a:noFill/>
                    </a:lnR>
                    <a:lnT>
                      <a:noFill/>
                    </a:lnT>
                    <a:lnB>
                      <a:noFill/>
                    </a:lnB>
                    <a:solidFill>
                      <a:srgbClr val="98D1D6"/>
                    </a:solidFill>
                  </a:tcPr>
                </a:tc>
                <a:tc>
                  <a:txBody>
                    <a:bodyPr/>
                    <a:lstStyle/>
                    <a:p>
                      <a:pPr algn="l" fontAlgn="b"/>
                      <a:r>
                        <a:rPr lang="en-US" sz="1050" b="1" i="0" u="none" strike="noStrike" dirty="0">
                          <a:solidFill>
                            <a:srgbClr val="000000"/>
                          </a:solidFill>
                          <a:effectLst/>
                          <a:latin typeface="Calibri Light" panose="020F0302020204030204" pitchFamily="34" charset="0"/>
                        </a:rPr>
                        <a:t>$21,242</a:t>
                      </a:r>
                    </a:p>
                  </a:txBody>
                  <a:tcPr marL="0" marR="0" marT="0" marB="0" anchor="b">
                    <a:lnL>
                      <a:noFill/>
                    </a:lnL>
                    <a:lnR>
                      <a:noFill/>
                    </a:lnR>
                    <a:lnT>
                      <a:noFill/>
                    </a:lnT>
                    <a:lnB>
                      <a:noFill/>
                    </a:lnB>
                    <a:solidFill>
                      <a:srgbClr val="98D1D6"/>
                    </a:solidFill>
                  </a:tcPr>
                </a:tc>
                <a:extLst>
                  <a:ext uri="{0D108BD9-81ED-4DB2-BD59-A6C34878D82A}">
                    <a16:rowId xmlns:a16="http://schemas.microsoft.com/office/drawing/2014/main" val="4087490512"/>
                  </a:ext>
                </a:extLst>
              </a:tr>
              <a:tr h="190500">
                <a:tc>
                  <a:txBody>
                    <a:bodyPr/>
                    <a:lstStyle/>
                    <a:p>
                      <a:pPr algn="r" fontAlgn="ctr"/>
                      <a:r>
                        <a:rPr lang="en-US" sz="1100" b="1" i="0" u="none" strike="noStrike" dirty="0">
                          <a:solidFill>
                            <a:srgbClr val="000000"/>
                          </a:solidFill>
                          <a:effectLst/>
                          <a:latin typeface="Calibri Light" panose="020F0302020204030204" pitchFamily="34" charset="0"/>
                        </a:rPr>
                        <a:t>*Mgmt &amp; Genl</a:t>
                      </a:r>
                    </a:p>
                  </a:txBody>
                  <a:tcPr marL="0" marR="0" marT="0" marB="0" anchor="ctr">
                    <a:lnL>
                      <a:noFill/>
                    </a:lnL>
                    <a:lnR>
                      <a:noFill/>
                    </a:lnR>
                    <a:lnT>
                      <a:noFill/>
                    </a:lnT>
                    <a:lnB>
                      <a:noFill/>
                    </a:lnB>
                    <a:solidFill>
                      <a:srgbClr val="AC8ACA"/>
                    </a:solidFill>
                  </a:tcPr>
                </a:tc>
                <a:tc>
                  <a:txBody>
                    <a:bodyPr/>
                    <a:lstStyle/>
                    <a:p>
                      <a:pPr algn="ctr" fontAlgn="b"/>
                      <a:r>
                        <a:rPr lang="en-US" sz="1050" b="1" i="0" u="none" strike="noStrike" dirty="0">
                          <a:solidFill>
                            <a:srgbClr val="000000"/>
                          </a:solidFill>
                          <a:effectLst/>
                          <a:latin typeface="Calibri Light" panose="020F0302020204030204" pitchFamily="34" charset="0"/>
                        </a:rPr>
                        <a:t>3.9%</a:t>
                      </a:r>
                    </a:p>
                  </a:txBody>
                  <a:tcPr marL="0" marR="0" marT="0" marB="0" anchor="b">
                    <a:lnL>
                      <a:noFill/>
                    </a:lnL>
                    <a:lnR>
                      <a:noFill/>
                    </a:lnR>
                    <a:lnT>
                      <a:noFill/>
                    </a:lnT>
                    <a:lnB>
                      <a:noFill/>
                    </a:lnB>
                    <a:solidFill>
                      <a:srgbClr val="AC8ACA"/>
                    </a:solidFill>
                  </a:tcPr>
                </a:tc>
                <a:tc>
                  <a:txBody>
                    <a:bodyPr/>
                    <a:lstStyle/>
                    <a:p>
                      <a:pPr algn="l" fontAlgn="b"/>
                      <a:r>
                        <a:rPr lang="en-US" sz="1050" b="1" i="0" u="none" strike="noStrike" dirty="0">
                          <a:solidFill>
                            <a:srgbClr val="000000"/>
                          </a:solidFill>
                          <a:effectLst/>
                          <a:latin typeface="Calibri Light" panose="020F0302020204030204" pitchFamily="34" charset="0"/>
                        </a:rPr>
                        <a:t>$9,323</a:t>
                      </a:r>
                    </a:p>
                  </a:txBody>
                  <a:tcPr marL="0" marR="0" marT="0" marB="0" anchor="b">
                    <a:lnL>
                      <a:noFill/>
                    </a:lnL>
                    <a:lnR>
                      <a:noFill/>
                    </a:lnR>
                    <a:lnT>
                      <a:noFill/>
                    </a:lnT>
                    <a:lnB>
                      <a:noFill/>
                    </a:lnB>
                    <a:solidFill>
                      <a:srgbClr val="AC8ACA"/>
                    </a:solidFill>
                  </a:tcPr>
                </a:tc>
                <a:extLst>
                  <a:ext uri="{0D108BD9-81ED-4DB2-BD59-A6C34878D82A}">
                    <a16:rowId xmlns:a16="http://schemas.microsoft.com/office/drawing/2014/main" val="1377322979"/>
                  </a:ext>
                </a:extLst>
              </a:tr>
            </a:tbl>
          </a:graphicData>
        </a:graphic>
      </p:graphicFrame>
      <p:pic>
        <p:nvPicPr>
          <p:cNvPr id="6" name="Picture 5">
            <a:extLst>
              <a:ext uri="{FF2B5EF4-FFF2-40B4-BE49-F238E27FC236}">
                <a16:creationId xmlns:a16="http://schemas.microsoft.com/office/drawing/2014/main" id="{00F0FD2A-72EA-FEF7-D77A-0E9B629F9FAF}"/>
              </a:ext>
            </a:extLst>
          </p:cNvPr>
          <p:cNvPicPr>
            <a:picLocks noChangeAspect="1"/>
          </p:cNvPicPr>
          <p:nvPr/>
        </p:nvPicPr>
        <p:blipFill>
          <a:blip r:embed="rId6"/>
          <a:stretch>
            <a:fillRect/>
          </a:stretch>
        </p:blipFill>
        <p:spPr>
          <a:xfrm>
            <a:off x="9051185" y="5236332"/>
            <a:ext cx="3133725" cy="752475"/>
          </a:xfrm>
          <a:prstGeom prst="rect">
            <a:avLst/>
          </a:prstGeom>
        </p:spPr>
      </p:pic>
    </p:spTree>
    <p:extLst>
      <p:ext uri="{BB962C8B-B14F-4D97-AF65-F5344CB8AC3E}">
        <p14:creationId xmlns:p14="http://schemas.microsoft.com/office/powerpoint/2010/main" val="4239439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FF526-420F-DB27-B3D7-FA9FEF9A561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8AA0B9C-5080-F837-E04A-CC568DB32CF1}"/>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B21FF60-F7B7-0E62-FB3F-9706E077E22A}"/>
              </a:ext>
            </a:extLst>
          </p:cNvPr>
          <p:cNvSpPr>
            <a:spLocks noGrp="1"/>
          </p:cNvSpPr>
          <p:nvPr>
            <p:ph type="title"/>
          </p:nvPr>
        </p:nvSpPr>
        <p:spPr>
          <a:xfrm>
            <a:off x="838200" y="2358278"/>
            <a:ext cx="10515600" cy="1462087"/>
          </a:xfrm>
        </p:spPr>
        <p:txBody>
          <a:bodyPr/>
          <a:lstStyle/>
          <a:p>
            <a:pPr algn="ctr"/>
            <a:r>
              <a:rPr lang="en-US"/>
              <a:t>Advancement Update</a:t>
            </a:r>
          </a:p>
        </p:txBody>
      </p:sp>
      <p:sp>
        <p:nvSpPr>
          <p:cNvPr id="5" name="Text Placeholder 4">
            <a:extLst>
              <a:ext uri="{FF2B5EF4-FFF2-40B4-BE49-F238E27FC236}">
                <a16:creationId xmlns:a16="http://schemas.microsoft.com/office/drawing/2014/main" id="{2C70DBFD-2570-A348-83F4-075B7FC00892}"/>
              </a:ext>
            </a:extLst>
          </p:cNvPr>
          <p:cNvSpPr>
            <a:spLocks noGrp="1"/>
          </p:cNvSpPr>
          <p:nvPr>
            <p:ph type="body" idx="1"/>
          </p:nvPr>
        </p:nvSpPr>
        <p:spPr>
          <a:xfrm>
            <a:off x="838200" y="3867990"/>
            <a:ext cx="10515600" cy="654050"/>
          </a:xfrm>
        </p:spPr>
        <p:txBody>
          <a:bodyPr vert="horz" lIns="91440" tIns="45720" rIns="91440" bIns="45720" rtlCol="0" anchor="t">
            <a:normAutofit/>
          </a:bodyPr>
          <a:lstStyle/>
          <a:p>
            <a:pPr algn="ctr"/>
            <a:r>
              <a:rPr lang="en-US">
                <a:ea typeface="+mn-lt"/>
                <a:cs typeface="+mn-lt"/>
              </a:rPr>
              <a:t>Paul Moore | Nikki Kalvin</a:t>
            </a:r>
            <a:endParaRPr lang="en-US">
              <a:ea typeface="Calibri" panose="020F0502020204030204"/>
              <a:cs typeface="Calibri" panose="020F0502020204030204"/>
            </a:endParaRPr>
          </a:p>
        </p:txBody>
      </p:sp>
      <p:pic>
        <p:nvPicPr>
          <p:cNvPr id="2" name="Picture 1">
            <a:extLst>
              <a:ext uri="{FF2B5EF4-FFF2-40B4-BE49-F238E27FC236}">
                <a16:creationId xmlns:a16="http://schemas.microsoft.com/office/drawing/2014/main" id="{42A576C6-88AE-24BC-738E-C070950B5136}"/>
              </a:ext>
            </a:extLst>
          </p:cNvPr>
          <p:cNvPicPr>
            <a:picLocks noChangeAspect="1"/>
          </p:cNvPicPr>
          <p:nvPr/>
        </p:nvPicPr>
        <p:blipFill>
          <a:blip r:embed="rId2"/>
          <a:stretch>
            <a:fillRect/>
          </a:stretch>
        </p:blipFill>
        <p:spPr>
          <a:xfrm>
            <a:off x="333280" y="233547"/>
            <a:ext cx="2194862" cy="1179617"/>
          </a:xfrm>
          <a:prstGeom prst="rect">
            <a:avLst/>
          </a:prstGeom>
        </p:spPr>
      </p:pic>
    </p:spTree>
    <p:extLst>
      <p:ext uri="{BB962C8B-B14F-4D97-AF65-F5344CB8AC3E}">
        <p14:creationId xmlns:p14="http://schemas.microsoft.com/office/powerpoint/2010/main" val="3134534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2845" y="359715"/>
            <a:ext cx="14057145" cy="6377735"/>
          </a:xfrm>
          <a:custGeom>
            <a:avLst/>
            <a:gdLst/>
            <a:ahLst/>
            <a:cxnLst/>
            <a:rect l="l" t="t" r="r" b="b"/>
            <a:pathLst>
              <a:path w="21085718" h="9566602">
                <a:moveTo>
                  <a:pt x="0" y="0"/>
                </a:moveTo>
                <a:lnTo>
                  <a:pt x="21085718" y="0"/>
                </a:lnTo>
                <a:lnTo>
                  <a:pt x="21085718" y="9566602"/>
                </a:lnTo>
                <a:lnTo>
                  <a:pt x="0" y="9566602"/>
                </a:lnTo>
                <a:lnTo>
                  <a:pt x="0" y="0"/>
                </a:lnTo>
                <a:close/>
              </a:path>
            </a:pathLst>
          </a:custGeom>
          <a:blipFill>
            <a:blip r:embed="rId2">
              <a:alphaModFix amt="14000"/>
            </a:blip>
            <a:stretch>
              <a:fillRect t="-11111" b="-35828"/>
            </a:stretch>
          </a:blipFill>
        </p:spPr>
        <p:txBody>
          <a:bodyPr/>
          <a:lstStyle/>
          <a:p>
            <a:endParaRPr lang="en-US" sz="1200"/>
          </a:p>
        </p:txBody>
      </p:sp>
      <p:grpSp>
        <p:nvGrpSpPr>
          <p:cNvPr id="3" name="Group 3"/>
          <p:cNvGrpSpPr/>
          <p:nvPr/>
        </p:nvGrpSpPr>
        <p:grpSpPr>
          <a:xfrm>
            <a:off x="0" y="480266"/>
            <a:ext cx="12192000" cy="1032579"/>
            <a:chOff x="0" y="0"/>
            <a:chExt cx="4816593" cy="407932"/>
          </a:xfrm>
        </p:grpSpPr>
        <p:sp>
          <p:nvSpPr>
            <p:cNvPr id="4" name="Freeform 4"/>
            <p:cNvSpPr/>
            <p:nvPr/>
          </p:nvSpPr>
          <p:spPr>
            <a:xfrm>
              <a:off x="0" y="0"/>
              <a:ext cx="4816592" cy="407932"/>
            </a:xfrm>
            <a:custGeom>
              <a:avLst/>
              <a:gdLst/>
              <a:ahLst/>
              <a:cxnLst/>
              <a:rect l="l" t="t" r="r" b="b"/>
              <a:pathLst>
                <a:path w="4816592" h="407932">
                  <a:moveTo>
                    <a:pt x="0" y="0"/>
                  </a:moveTo>
                  <a:lnTo>
                    <a:pt x="4816592" y="0"/>
                  </a:lnTo>
                  <a:lnTo>
                    <a:pt x="4816592" y="407932"/>
                  </a:lnTo>
                  <a:lnTo>
                    <a:pt x="0" y="407932"/>
                  </a:lnTo>
                  <a:close/>
                </a:path>
              </a:pathLst>
            </a:custGeom>
            <a:solidFill>
              <a:srgbClr val="F37321"/>
            </a:solidFill>
          </p:spPr>
          <p:txBody>
            <a:bodyPr/>
            <a:lstStyle/>
            <a:p>
              <a:endParaRPr lang="en-US" sz="1200"/>
            </a:p>
          </p:txBody>
        </p:sp>
        <p:sp>
          <p:nvSpPr>
            <p:cNvPr id="5" name="TextBox 5"/>
            <p:cNvSpPr txBox="1"/>
            <p:nvPr/>
          </p:nvSpPr>
          <p:spPr>
            <a:xfrm>
              <a:off x="0" y="-47625"/>
              <a:ext cx="4816593" cy="455557"/>
            </a:xfrm>
            <a:prstGeom prst="rect">
              <a:avLst/>
            </a:prstGeom>
          </p:spPr>
          <p:txBody>
            <a:bodyPr lIns="33867" tIns="33867" rIns="33867" bIns="33867" rtlCol="0" anchor="ctr"/>
            <a:lstStyle/>
            <a:p>
              <a:pPr algn="ctr">
                <a:lnSpc>
                  <a:spcPts val="1773"/>
                </a:lnSpc>
              </a:pPr>
              <a:endParaRPr sz="1200"/>
            </a:p>
          </p:txBody>
        </p:sp>
      </p:grpSp>
      <p:sp>
        <p:nvSpPr>
          <p:cNvPr id="6" name="TextBox 6"/>
          <p:cNvSpPr txBox="1"/>
          <p:nvPr/>
        </p:nvSpPr>
        <p:spPr>
          <a:xfrm>
            <a:off x="504718" y="475083"/>
            <a:ext cx="11182565" cy="915122"/>
          </a:xfrm>
          <a:prstGeom prst="rect">
            <a:avLst/>
          </a:prstGeom>
        </p:spPr>
        <p:txBody>
          <a:bodyPr lIns="0" tIns="0" rIns="0" bIns="0" rtlCol="0" anchor="t">
            <a:spAutoFit/>
          </a:bodyPr>
          <a:lstStyle/>
          <a:p>
            <a:pPr algn="ctr">
              <a:lnSpc>
                <a:spcPts val="7615"/>
              </a:lnSpc>
            </a:pPr>
            <a:r>
              <a:rPr lang="en-US" sz="5439">
                <a:solidFill>
                  <a:srgbClr val="FFFFFF"/>
                </a:solidFill>
                <a:latin typeface="Headline One"/>
                <a:ea typeface="Headline One"/>
                <a:cs typeface="Headline One"/>
                <a:sym typeface="Headline One"/>
              </a:rPr>
              <a:t>Advancement Team </a:t>
            </a:r>
          </a:p>
        </p:txBody>
      </p:sp>
      <p:sp>
        <p:nvSpPr>
          <p:cNvPr id="7" name="TextBox 7"/>
          <p:cNvSpPr txBox="1"/>
          <p:nvPr/>
        </p:nvSpPr>
        <p:spPr>
          <a:xfrm>
            <a:off x="946926" y="1581549"/>
            <a:ext cx="9577601" cy="4796185"/>
          </a:xfrm>
          <a:prstGeom prst="rect">
            <a:avLst/>
          </a:prstGeom>
        </p:spPr>
        <p:txBody>
          <a:bodyPr lIns="0" tIns="0" rIns="0" bIns="0" rtlCol="0" anchor="t">
            <a:spAutoFit/>
          </a:bodyPr>
          <a:lstStyle/>
          <a:p>
            <a:pPr>
              <a:lnSpc>
                <a:spcPts val="3360"/>
              </a:lnSpc>
            </a:pPr>
            <a:endParaRPr sz="1200" dirty="0">
              <a:solidFill>
                <a:schemeClr val="bg1">
                  <a:lumMod val="75000"/>
                </a:schemeClr>
              </a:solidFill>
            </a:endParaRPr>
          </a:p>
          <a:p>
            <a:pPr marL="518160" lvl="1" indent="-259080">
              <a:lnSpc>
                <a:spcPts val="3360"/>
              </a:lnSpc>
              <a:buFont typeface="Arial"/>
              <a:buChar char="•"/>
            </a:pPr>
            <a:r>
              <a:rPr lang="en-US" sz="3200" dirty="0">
                <a:latin typeface="Helvetica"/>
                <a:ea typeface="Helvetica"/>
                <a:cs typeface="Helvetica"/>
                <a:sym typeface="Helvetica"/>
              </a:rPr>
              <a:t>A Night 4 HOPE </a:t>
            </a:r>
            <a:endParaRPr lang="en-US" sz="3200" dirty="0"/>
          </a:p>
          <a:p>
            <a:pPr marL="1059180" lvl="2" indent="-342900">
              <a:lnSpc>
                <a:spcPts val="3360"/>
              </a:lnSpc>
              <a:buFont typeface="Courier New" panose="02070309020205020404" pitchFamily="49" charset="0"/>
              <a:buChar char="o"/>
            </a:pPr>
            <a:r>
              <a:rPr lang="en-US" sz="3200" dirty="0">
                <a:latin typeface="Helvetica"/>
                <a:ea typeface="Helvetica"/>
                <a:cs typeface="Helvetica"/>
                <a:sym typeface="Helvetica"/>
              </a:rPr>
              <a:t>Celebrate success</a:t>
            </a:r>
            <a:endParaRPr lang="en-US" sz="3200" dirty="0">
              <a:latin typeface="Helvetica"/>
              <a:ea typeface="Helvetica"/>
              <a:cs typeface="Helvetica"/>
            </a:endParaRPr>
          </a:p>
          <a:p>
            <a:pPr marL="1059180" lvl="2" indent="-342900">
              <a:lnSpc>
                <a:spcPts val="3360"/>
              </a:lnSpc>
              <a:buFont typeface="Courier New" panose="02070309020205020404" pitchFamily="49" charset="0"/>
              <a:buChar char="o"/>
            </a:pPr>
            <a:r>
              <a:rPr lang="en-US" sz="3200" dirty="0">
                <a:latin typeface="Helvetica"/>
                <a:ea typeface="Helvetica"/>
                <a:cs typeface="Helvetica"/>
              </a:rPr>
              <a:t>Suggestions for 2026</a:t>
            </a:r>
            <a:endParaRPr lang="en-US" sz="3200" dirty="0">
              <a:latin typeface="Helvetica"/>
              <a:ea typeface="Helvetica"/>
              <a:cs typeface="Helvetica"/>
              <a:sym typeface="Helvetica"/>
            </a:endParaRPr>
          </a:p>
          <a:p>
            <a:pPr marL="601980" lvl="1" indent="-342900">
              <a:lnSpc>
                <a:spcPts val="3360"/>
              </a:lnSpc>
              <a:buFont typeface="Arial"/>
              <a:buChar char="•"/>
            </a:pPr>
            <a:r>
              <a:rPr lang="en-US" sz="3200" dirty="0">
                <a:latin typeface="Helvetica"/>
                <a:cs typeface="Helvetica"/>
              </a:rPr>
              <a:t>Law Enforcement Appreciation, May 15th</a:t>
            </a:r>
            <a:endParaRPr lang="en-US" sz="2800" dirty="0">
              <a:latin typeface="Helvetica"/>
              <a:cs typeface="Helvetica"/>
            </a:endParaRPr>
          </a:p>
          <a:p>
            <a:pPr marL="601980" lvl="1" indent="-342900">
              <a:lnSpc>
                <a:spcPts val="3360"/>
              </a:lnSpc>
              <a:buFont typeface="Arial"/>
              <a:buChar char="•"/>
            </a:pPr>
            <a:r>
              <a:rPr lang="en-US" sz="3200" dirty="0">
                <a:latin typeface="Helvetica"/>
                <a:cs typeface="Helvetica"/>
              </a:rPr>
              <a:t>Pack the Pantry, May 31st kick off</a:t>
            </a:r>
            <a:endParaRPr lang="en-US" sz="2800" dirty="0">
              <a:ea typeface="Calibri" panose="020F0502020204030204"/>
              <a:cs typeface="Calibri" panose="020F0502020204030204"/>
            </a:endParaRPr>
          </a:p>
          <a:p>
            <a:pPr marL="601980" lvl="1" indent="-342900">
              <a:lnSpc>
                <a:spcPts val="3360"/>
              </a:lnSpc>
              <a:buFont typeface="Arial"/>
              <a:buChar char="•"/>
            </a:pPr>
            <a:r>
              <a:rPr lang="en-US" sz="3200" dirty="0">
                <a:latin typeface="Helvetica"/>
                <a:ea typeface="Helvetica"/>
                <a:cs typeface="Helvetica"/>
              </a:rPr>
              <a:t>Partnerships</a:t>
            </a:r>
          </a:p>
          <a:p>
            <a:pPr marL="601980" lvl="1" indent="-342900">
              <a:lnSpc>
                <a:spcPts val="3360"/>
              </a:lnSpc>
              <a:buFont typeface="Arial" panose="020B0604020202020204" pitchFamily="34" charset="0"/>
              <a:buChar char="•"/>
            </a:pPr>
            <a:r>
              <a:rPr lang="en-US" sz="3200" dirty="0">
                <a:latin typeface="Helvetica"/>
                <a:ea typeface="Helvetica"/>
                <a:cs typeface="Helvetica"/>
              </a:rPr>
              <a:t>Call to Action</a:t>
            </a:r>
          </a:p>
          <a:p>
            <a:pPr marL="1059180" lvl="2" indent="-342900">
              <a:lnSpc>
                <a:spcPts val="3360"/>
              </a:lnSpc>
              <a:buFont typeface="Courier New" panose="02070309020205020404" pitchFamily="49" charset="0"/>
              <a:buChar char="o"/>
            </a:pPr>
            <a:r>
              <a:rPr lang="en-US" sz="3200" dirty="0">
                <a:latin typeface="Helvetica"/>
                <a:ea typeface="Helvetica"/>
                <a:cs typeface="Helvetica"/>
                <a:sym typeface="Helvetica"/>
              </a:rPr>
              <a:t>Organizations/ Businesses – connections </a:t>
            </a:r>
            <a:endParaRPr lang="en-US" sz="3200" dirty="0">
              <a:latin typeface="Helvetica"/>
              <a:ea typeface="Helvetica"/>
              <a:cs typeface="Helvetica"/>
            </a:endParaRPr>
          </a:p>
          <a:p>
            <a:pPr marL="1059180" lvl="2" indent="-342900">
              <a:lnSpc>
                <a:spcPts val="3360"/>
              </a:lnSpc>
              <a:buFont typeface="Courier New" panose="02070309020205020404" pitchFamily="49" charset="0"/>
              <a:buChar char="o"/>
            </a:pPr>
            <a:r>
              <a:rPr lang="en-US" sz="3200" dirty="0">
                <a:latin typeface="Helvetica"/>
                <a:ea typeface="Helvetica"/>
                <a:cs typeface="Helvetica"/>
              </a:rPr>
              <a:t>Community Engagement throughout the summer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0632E-75D9-CA0B-6A09-2D840297FB97}"/>
              </a:ext>
            </a:extLst>
          </p:cNvPr>
          <p:cNvSpPr>
            <a:spLocks noGrp="1"/>
          </p:cNvSpPr>
          <p:nvPr>
            <p:ph type="title"/>
          </p:nvPr>
        </p:nvSpPr>
        <p:spPr>
          <a:xfrm>
            <a:off x="831850" y="2519363"/>
            <a:ext cx="10515600" cy="1500187"/>
          </a:xfrm>
        </p:spPr>
        <p:txBody>
          <a:bodyPr/>
          <a:lstStyle/>
          <a:p>
            <a:pPr algn="ctr"/>
            <a:r>
              <a:rPr lang="en-US"/>
              <a:t>Facility &amp; Program Update</a:t>
            </a:r>
          </a:p>
        </p:txBody>
      </p:sp>
      <p:sp>
        <p:nvSpPr>
          <p:cNvPr id="5" name="Text Placeholder 4">
            <a:extLst>
              <a:ext uri="{FF2B5EF4-FFF2-40B4-BE49-F238E27FC236}">
                <a16:creationId xmlns:a16="http://schemas.microsoft.com/office/drawing/2014/main" id="{80B4E9DE-34BC-B9BB-8E9E-4ABA59102068}"/>
              </a:ext>
            </a:extLst>
          </p:cNvPr>
          <p:cNvSpPr>
            <a:spLocks noGrp="1"/>
          </p:cNvSpPr>
          <p:nvPr>
            <p:ph type="body" idx="1"/>
          </p:nvPr>
        </p:nvSpPr>
        <p:spPr>
          <a:xfrm>
            <a:off x="838200" y="4037015"/>
            <a:ext cx="10515600" cy="767594"/>
          </a:xfrm>
        </p:spPr>
        <p:txBody>
          <a:bodyPr/>
          <a:lstStyle/>
          <a:p>
            <a:pPr algn="ctr"/>
            <a:r>
              <a:rPr lang="en-US"/>
              <a:t>Mark McNamer | Pat Chen</a:t>
            </a:r>
          </a:p>
        </p:txBody>
      </p:sp>
      <p:pic>
        <p:nvPicPr>
          <p:cNvPr id="2" name="Picture 1">
            <a:extLst>
              <a:ext uri="{FF2B5EF4-FFF2-40B4-BE49-F238E27FC236}">
                <a16:creationId xmlns:a16="http://schemas.microsoft.com/office/drawing/2014/main" id="{3720F5AE-6D3F-BB0B-D23A-D722DF993BBB}"/>
              </a:ext>
            </a:extLst>
          </p:cNvPr>
          <p:cNvPicPr>
            <a:picLocks noChangeAspect="1"/>
          </p:cNvPicPr>
          <p:nvPr/>
        </p:nvPicPr>
        <p:blipFill>
          <a:blip r:embed="rId2"/>
          <a:stretch>
            <a:fillRect/>
          </a:stretch>
        </p:blipFill>
        <p:spPr>
          <a:xfrm>
            <a:off x="312497" y="368271"/>
            <a:ext cx="2176195" cy="1169584"/>
          </a:xfrm>
          <a:prstGeom prst="rect">
            <a:avLst/>
          </a:prstGeom>
        </p:spPr>
      </p:pic>
      <p:pic>
        <p:nvPicPr>
          <p:cNvPr id="3" name="Picture 2">
            <a:extLst>
              <a:ext uri="{FF2B5EF4-FFF2-40B4-BE49-F238E27FC236}">
                <a16:creationId xmlns:a16="http://schemas.microsoft.com/office/drawing/2014/main" id="{80AE3B2E-2C14-4C11-B64E-8C86003817D3}"/>
              </a:ext>
            </a:extLst>
          </p:cNvPr>
          <p:cNvPicPr>
            <a:picLocks noChangeAspect="1"/>
          </p:cNvPicPr>
          <p:nvPr/>
        </p:nvPicPr>
        <p:blipFill>
          <a:blip r:embed="rId3"/>
          <a:stretch>
            <a:fillRect/>
          </a:stretch>
        </p:blipFill>
        <p:spPr>
          <a:xfrm>
            <a:off x="-6350" y="6089904"/>
            <a:ext cx="12192000" cy="768096"/>
          </a:xfrm>
          <a:prstGeom prst="rect">
            <a:avLst/>
          </a:prstGeom>
        </p:spPr>
      </p:pic>
    </p:spTree>
    <p:extLst>
      <p:ext uri="{BB962C8B-B14F-4D97-AF65-F5344CB8AC3E}">
        <p14:creationId xmlns:p14="http://schemas.microsoft.com/office/powerpoint/2010/main" val="1953149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17614-C421-DCCA-B627-0096A1F887B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53963CF-C4E9-EB65-6F6C-6BCF28CAAB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7511" y="67988"/>
            <a:ext cx="2749444" cy="1889449"/>
          </a:xfrm>
          <a:prstGeom prst="rect">
            <a:avLst/>
          </a:prstGeom>
        </p:spPr>
      </p:pic>
      <p:sp>
        <p:nvSpPr>
          <p:cNvPr id="9" name="Rectangle 8">
            <a:extLst>
              <a:ext uri="{FF2B5EF4-FFF2-40B4-BE49-F238E27FC236}">
                <a16:creationId xmlns:a16="http://schemas.microsoft.com/office/drawing/2014/main" id="{BF8BFBF5-714C-B2DA-9308-FD60C621DCCF}"/>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0D7E846-1046-98A9-C6BF-73BB7B2619B4}"/>
              </a:ext>
            </a:extLst>
          </p:cNvPr>
          <p:cNvSpPr txBox="1"/>
          <p:nvPr/>
        </p:nvSpPr>
        <p:spPr>
          <a:xfrm>
            <a:off x="6486524" y="510887"/>
            <a:ext cx="5705475" cy="1446550"/>
          </a:xfrm>
          <a:prstGeom prst="rect">
            <a:avLst/>
          </a:prstGeom>
          <a:noFill/>
        </p:spPr>
        <p:txBody>
          <a:bodyPr wrap="square" lIns="91440" tIns="45720" rIns="91440" bIns="45720" anchor="t">
            <a:spAutoFit/>
          </a:bodyPr>
          <a:lstStyle/>
          <a:p>
            <a:r>
              <a:rPr lang="en-US" sz="4400" dirty="0">
                <a:latin typeface="Calibri Light"/>
                <a:ea typeface="Calibri Light"/>
                <a:cs typeface="Calibri Light"/>
              </a:rPr>
              <a:t>HOPE Place - Facility Improvements</a:t>
            </a:r>
            <a:endParaRPr lang="en-US" sz="2400" dirty="0">
              <a:latin typeface="Calibri Light"/>
              <a:ea typeface="Calibri Light"/>
              <a:cs typeface="Calibri Light"/>
            </a:endParaRPr>
          </a:p>
        </p:txBody>
      </p:sp>
      <p:sp>
        <p:nvSpPr>
          <p:cNvPr id="11" name="Content Placeholder 10">
            <a:extLst>
              <a:ext uri="{FF2B5EF4-FFF2-40B4-BE49-F238E27FC236}">
                <a16:creationId xmlns:a16="http://schemas.microsoft.com/office/drawing/2014/main" id="{5F1D9281-8BBA-4AB4-53E0-90D81AB2C77C}"/>
              </a:ext>
            </a:extLst>
          </p:cNvPr>
          <p:cNvSpPr>
            <a:spLocks noGrp="1"/>
          </p:cNvSpPr>
          <p:nvPr>
            <p:ph sz="half" idx="2"/>
          </p:nvPr>
        </p:nvSpPr>
        <p:spPr>
          <a:xfrm>
            <a:off x="1242485" y="1452010"/>
            <a:ext cx="9354607" cy="4895103"/>
          </a:xfrm>
        </p:spPr>
        <p:txBody>
          <a:bodyPr vert="horz" lIns="91440" tIns="45720" rIns="91440" bIns="45720" rtlCol="0" anchor="t">
            <a:noAutofit/>
          </a:bodyPr>
          <a:lstStyle/>
          <a:p>
            <a:r>
              <a:rPr lang="en-US" sz="3200" dirty="0">
                <a:ea typeface="Calibri"/>
                <a:cs typeface="Calibri"/>
              </a:rPr>
              <a:t>New Shed</a:t>
            </a:r>
          </a:p>
          <a:p>
            <a:r>
              <a:rPr lang="en-US" sz="3200" dirty="0">
                <a:ea typeface="Calibri"/>
                <a:cs typeface="Calibri"/>
              </a:rPr>
              <a:t>Parking Lot </a:t>
            </a:r>
            <a:r>
              <a:rPr lang="en-US" sz="3200" dirty="0">
                <a:ea typeface="+mn-lt"/>
                <a:cs typeface="+mn-lt"/>
              </a:rPr>
              <a:t>Sealcoating</a:t>
            </a:r>
          </a:p>
          <a:p>
            <a:r>
              <a:rPr lang="en-US" sz="3200" dirty="0">
                <a:ea typeface="+mn-lt"/>
                <a:cs typeface="+mn-lt"/>
              </a:rPr>
              <a:t>Landscaping Improvements</a:t>
            </a:r>
          </a:p>
          <a:p>
            <a:r>
              <a:rPr lang="en-US" sz="3200" dirty="0">
                <a:ea typeface="+mn-lt"/>
                <a:cs typeface="+mn-lt"/>
              </a:rPr>
              <a:t>New Camera System</a:t>
            </a:r>
          </a:p>
          <a:p>
            <a:r>
              <a:rPr lang="en-US" sz="3200" dirty="0">
                <a:ea typeface="+mn-lt"/>
                <a:cs typeface="+mn-lt"/>
              </a:rPr>
              <a:t>Panic Buttons and Intercom</a:t>
            </a:r>
          </a:p>
          <a:p>
            <a:r>
              <a:rPr lang="en-US" sz="3200" dirty="0">
                <a:ea typeface="+mn-lt"/>
                <a:cs typeface="+mn-lt"/>
              </a:rPr>
              <a:t>Updated Controlled Access</a:t>
            </a:r>
          </a:p>
          <a:p>
            <a:r>
              <a:rPr lang="en-US" sz="3200" dirty="0">
                <a:ea typeface="+mn-lt"/>
                <a:cs typeface="+mn-lt"/>
              </a:rPr>
              <a:t>Updated Community Room</a:t>
            </a:r>
          </a:p>
          <a:p>
            <a:r>
              <a:rPr lang="en-US" sz="3200" dirty="0">
                <a:ea typeface="+mn-lt"/>
                <a:cs typeface="+mn-lt"/>
              </a:rPr>
              <a:t>Updated Apartment Units</a:t>
            </a:r>
          </a:p>
          <a:p>
            <a:endParaRPr lang="en-US" sz="3200" dirty="0">
              <a:ea typeface="+mn-lt"/>
              <a:cs typeface="+mn-lt"/>
            </a:endParaRPr>
          </a:p>
        </p:txBody>
      </p:sp>
    </p:spTree>
    <p:extLst>
      <p:ext uri="{BB962C8B-B14F-4D97-AF65-F5344CB8AC3E}">
        <p14:creationId xmlns:p14="http://schemas.microsoft.com/office/powerpoint/2010/main" val="1488776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kitchen with dark cabinets and a table&#10;&#10;AI-generated content may be incorrect.">
            <a:extLst>
              <a:ext uri="{FF2B5EF4-FFF2-40B4-BE49-F238E27FC236}">
                <a16:creationId xmlns:a16="http://schemas.microsoft.com/office/drawing/2014/main" id="{D2CBE204-F57C-904D-DA90-257C6454F5A6}"/>
              </a:ext>
            </a:extLst>
          </p:cNvPr>
          <p:cNvPicPr>
            <a:picLocks noChangeAspect="1"/>
          </p:cNvPicPr>
          <p:nvPr/>
        </p:nvPicPr>
        <p:blipFill>
          <a:blip r:embed="rId2"/>
          <a:stretch>
            <a:fillRect/>
          </a:stretch>
        </p:blipFill>
        <p:spPr>
          <a:xfrm>
            <a:off x="6176433" y="1636062"/>
            <a:ext cx="5372100" cy="3585876"/>
          </a:xfrm>
          <a:prstGeom prst="rect">
            <a:avLst/>
          </a:prstGeom>
        </p:spPr>
      </p:pic>
      <p:sp>
        <p:nvSpPr>
          <p:cNvPr id="12" name="Rectangle 1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om with a bed and a vase of flowers&#10;&#10;AI-generated content may be incorrect.">
            <a:extLst>
              <a:ext uri="{FF2B5EF4-FFF2-40B4-BE49-F238E27FC236}">
                <a16:creationId xmlns:a16="http://schemas.microsoft.com/office/drawing/2014/main" id="{FC08A190-7C8A-BDC2-B0FC-62F6B17A2A5E}"/>
              </a:ext>
            </a:extLst>
          </p:cNvPr>
          <p:cNvPicPr>
            <a:picLocks noChangeAspect="1"/>
          </p:cNvPicPr>
          <p:nvPr/>
        </p:nvPicPr>
        <p:blipFill>
          <a:blip r:embed="rId3"/>
          <a:stretch>
            <a:fillRect/>
          </a:stretch>
        </p:blipFill>
        <p:spPr>
          <a:xfrm>
            <a:off x="643466" y="1461469"/>
            <a:ext cx="5372099" cy="3935062"/>
          </a:xfrm>
          <a:prstGeom prst="rect">
            <a:avLst/>
          </a:prstGeom>
        </p:spPr>
      </p:pic>
    </p:spTree>
    <p:extLst>
      <p:ext uri="{BB962C8B-B14F-4D97-AF65-F5344CB8AC3E}">
        <p14:creationId xmlns:p14="http://schemas.microsoft.com/office/powerpoint/2010/main" val="768842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B21A96-15C6-EE3E-C94A-77F83A78C90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om with a pool table and couches&#10;&#10;AI-generated content may be incorrect.">
            <a:extLst>
              <a:ext uri="{FF2B5EF4-FFF2-40B4-BE49-F238E27FC236}">
                <a16:creationId xmlns:a16="http://schemas.microsoft.com/office/drawing/2014/main" id="{97F25BEC-E4D8-3A55-180D-46D9E74B3138}"/>
              </a:ext>
            </a:extLst>
          </p:cNvPr>
          <p:cNvPicPr>
            <a:picLocks noChangeAspect="1"/>
          </p:cNvPicPr>
          <p:nvPr/>
        </p:nvPicPr>
        <p:blipFill>
          <a:blip r:embed="rId2"/>
          <a:srcRect t="8927" b="13295"/>
          <a:stretch/>
        </p:blipFill>
        <p:spPr>
          <a:xfrm>
            <a:off x="643467" y="643467"/>
            <a:ext cx="5372099" cy="5571066"/>
          </a:xfrm>
          <a:prstGeom prst="rect">
            <a:avLst/>
          </a:prstGeom>
        </p:spPr>
      </p:pic>
      <p:pic>
        <p:nvPicPr>
          <p:cNvPr id="6" name="Picture 5" descr="A room with tables and chairs&#10;&#10;AI-generated content may be incorrect.">
            <a:extLst>
              <a:ext uri="{FF2B5EF4-FFF2-40B4-BE49-F238E27FC236}">
                <a16:creationId xmlns:a16="http://schemas.microsoft.com/office/drawing/2014/main" id="{D28BD502-6001-1935-6097-6C479F62E80F}"/>
              </a:ext>
            </a:extLst>
          </p:cNvPr>
          <p:cNvPicPr>
            <a:picLocks noChangeAspect="1"/>
          </p:cNvPicPr>
          <p:nvPr/>
        </p:nvPicPr>
        <p:blipFill>
          <a:blip r:embed="rId3"/>
          <a:srcRect t="7020" b="15203"/>
          <a:stretch/>
        </p:blipFill>
        <p:spPr>
          <a:xfrm>
            <a:off x="6176432" y="643467"/>
            <a:ext cx="5372100" cy="5571066"/>
          </a:xfrm>
          <a:prstGeom prst="rect">
            <a:avLst/>
          </a:prstGeom>
        </p:spPr>
      </p:pic>
    </p:spTree>
    <p:extLst>
      <p:ext uri="{BB962C8B-B14F-4D97-AF65-F5344CB8AC3E}">
        <p14:creationId xmlns:p14="http://schemas.microsoft.com/office/powerpoint/2010/main" val="3742147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3864077" y="331683"/>
            <a:ext cx="7808992" cy="769441"/>
          </a:xfrm>
          <a:prstGeom prst="rect">
            <a:avLst/>
          </a:prstGeom>
          <a:noFill/>
        </p:spPr>
        <p:txBody>
          <a:bodyPr wrap="square" lIns="91440" tIns="45720" rIns="91440" bIns="45720" anchor="t">
            <a:spAutoFit/>
          </a:bodyPr>
          <a:lstStyle/>
          <a:p>
            <a:pPr algn="r"/>
            <a:r>
              <a:rPr lang="en-US" sz="4400">
                <a:latin typeface="Helvetica"/>
                <a:cs typeface="Helvetica"/>
              </a:rPr>
              <a:t>Mission Moment</a:t>
            </a:r>
          </a:p>
        </p:txBody>
      </p:sp>
      <p:pic>
        <p:nvPicPr>
          <p:cNvPr id="4" name="Picture 3">
            <a:extLst>
              <a:ext uri="{FF2B5EF4-FFF2-40B4-BE49-F238E27FC236}">
                <a16:creationId xmlns:a16="http://schemas.microsoft.com/office/drawing/2014/main" id="{4F82CDB1-8702-49D6-428C-72A8C15F35F1}"/>
              </a:ext>
            </a:extLst>
          </p:cNvPr>
          <p:cNvPicPr>
            <a:picLocks noChangeAspect="1"/>
          </p:cNvPicPr>
          <p:nvPr/>
        </p:nvPicPr>
        <p:blipFill>
          <a:blip r:embed="rId3"/>
          <a:stretch>
            <a:fillRect/>
          </a:stretch>
        </p:blipFill>
        <p:spPr>
          <a:xfrm>
            <a:off x="360781" y="186645"/>
            <a:ext cx="2738027" cy="1477352"/>
          </a:xfrm>
          <a:prstGeom prst="rect">
            <a:avLst/>
          </a:prstGeom>
        </p:spPr>
      </p:pic>
      <p:sp>
        <p:nvSpPr>
          <p:cNvPr id="3" name="TextBox 2">
            <a:extLst>
              <a:ext uri="{FF2B5EF4-FFF2-40B4-BE49-F238E27FC236}">
                <a16:creationId xmlns:a16="http://schemas.microsoft.com/office/drawing/2014/main" id="{717F9C19-BC2E-918C-4054-779EAB5EDC29}"/>
              </a:ext>
            </a:extLst>
          </p:cNvPr>
          <p:cNvSpPr txBox="1"/>
          <p:nvPr/>
        </p:nvSpPr>
        <p:spPr>
          <a:xfrm>
            <a:off x="1173237" y="2349270"/>
            <a:ext cx="2116667" cy="2492990"/>
          </a:xfrm>
          <a:prstGeom prst="rect">
            <a:avLst/>
          </a:prstGeom>
          <a:noFill/>
        </p:spPr>
        <p:txBody>
          <a:bodyPr wrap="square" lIns="91440" tIns="45720" rIns="91440" bIns="45720" rtlCol="0" anchor="t">
            <a:spAutoFit/>
          </a:bodyPr>
          <a:lstStyle/>
          <a:p>
            <a:pPr algn="ctr"/>
            <a:r>
              <a:rPr lang="en-US" sz="2400" b="1" dirty="0">
                <a:latin typeface="Helvetica"/>
                <a:cs typeface="Helvetica"/>
              </a:rPr>
              <a:t>HOPE 4 Youth’s Mission in the words of our youth</a:t>
            </a:r>
          </a:p>
          <a:p>
            <a:pPr algn="ctr"/>
            <a:endParaRPr lang="en-US" b="1">
              <a:latin typeface="Helvetica" panose="020B0604020202020204" pitchFamily="34" charset="0"/>
              <a:cs typeface="Helvetica" panose="020B0604020202020204" pitchFamily="34" charset="0"/>
            </a:endParaRPr>
          </a:p>
          <a:p>
            <a:pPr algn="ctr"/>
            <a:r>
              <a:rPr lang="en-US" dirty="0">
                <a:latin typeface="Helvetica"/>
                <a:cs typeface="Helvetica"/>
              </a:rPr>
              <a:t>Mark</a:t>
            </a:r>
            <a:r>
              <a:rPr lang="en-US" b="1" dirty="0">
                <a:latin typeface="Helvetica"/>
                <a:cs typeface="Helvetica"/>
              </a:rPr>
              <a:t> </a:t>
            </a:r>
            <a:r>
              <a:rPr lang="en-US" err="1">
                <a:latin typeface="Helvetica"/>
                <a:cs typeface="Helvetica"/>
              </a:rPr>
              <a:t>McNamer</a:t>
            </a:r>
            <a:endParaRPr lang="en-US" err="1">
              <a:latin typeface="Helvetica" panose="020B0604020202020204" pitchFamily="34" charset="0"/>
              <a:cs typeface="Helvetica" panose="020B0604020202020204" pitchFamily="34" charset="0"/>
            </a:endParaRPr>
          </a:p>
        </p:txBody>
      </p:sp>
      <p:pic>
        <p:nvPicPr>
          <p:cNvPr id="8" name="Online Media 7" title="Sharing HOPE 2025">
            <a:hlinkClick r:id="" action="ppaction://media"/>
            <a:extLst>
              <a:ext uri="{FF2B5EF4-FFF2-40B4-BE49-F238E27FC236}">
                <a16:creationId xmlns:a16="http://schemas.microsoft.com/office/drawing/2014/main" id="{BC0C04BC-66D6-866C-5E3E-9B671EDD7C51}"/>
              </a:ext>
            </a:extLst>
          </p:cNvPr>
          <p:cNvPicPr>
            <a:picLocks noRot="1" noChangeAspect="1"/>
          </p:cNvPicPr>
          <p:nvPr>
            <a:videoFile r:link="rId1"/>
          </p:nvPr>
        </p:nvPicPr>
        <p:blipFill>
          <a:blip r:embed="rId4"/>
          <a:stretch>
            <a:fillRect/>
          </a:stretch>
        </p:blipFill>
        <p:spPr>
          <a:xfrm>
            <a:off x="4074778" y="1469264"/>
            <a:ext cx="7607189" cy="4241444"/>
          </a:xfrm>
          <a:prstGeom prst="rect">
            <a:avLst/>
          </a:prstGeom>
        </p:spPr>
      </p:pic>
    </p:spTree>
    <p:extLst>
      <p:ext uri="{BB962C8B-B14F-4D97-AF65-F5344CB8AC3E}">
        <p14:creationId xmlns:p14="http://schemas.microsoft.com/office/powerpoint/2010/main" val="2620280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99DC3316-E857-E629-7839-771F912EC5BF}"/>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nic table in a yard&#10;&#10;AI-generated content may be incorrect.">
            <a:extLst>
              <a:ext uri="{FF2B5EF4-FFF2-40B4-BE49-F238E27FC236}">
                <a16:creationId xmlns:a16="http://schemas.microsoft.com/office/drawing/2014/main" id="{F7C9B56E-C425-7228-8737-CC3198285CBF}"/>
              </a:ext>
            </a:extLst>
          </p:cNvPr>
          <p:cNvPicPr>
            <a:picLocks noChangeAspect="1"/>
          </p:cNvPicPr>
          <p:nvPr/>
        </p:nvPicPr>
        <p:blipFill>
          <a:blip r:embed="rId2"/>
          <a:srcRect r="4" b="10509"/>
          <a:stretch/>
        </p:blipFill>
        <p:spPr>
          <a:xfrm>
            <a:off x="641276" y="643467"/>
            <a:ext cx="4013020" cy="2702558"/>
          </a:xfrm>
          <a:prstGeom prst="rect">
            <a:avLst/>
          </a:prstGeom>
        </p:spPr>
      </p:pic>
      <p:pic>
        <p:nvPicPr>
          <p:cNvPr id="9" name="Picture 8">
            <a:extLst>
              <a:ext uri="{FF2B5EF4-FFF2-40B4-BE49-F238E27FC236}">
                <a16:creationId xmlns:a16="http://schemas.microsoft.com/office/drawing/2014/main" id="{C63A480A-A2BC-A1C5-D255-C25712663103}"/>
              </a:ext>
            </a:extLst>
          </p:cNvPr>
          <p:cNvPicPr>
            <a:picLocks noChangeAspect="1"/>
          </p:cNvPicPr>
          <p:nvPr/>
        </p:nvPicPr>
        <p:blipFill>
          <a:blip r:embed="rId3"/>
          <a:srcRect t="11198" b="38049"/>
          <a:stretch/>
        </p:blipFill>
        <p:spPr>
          <a:xfrm>
            <a:off x="643467" y="3509433"/>
            <a:ext cx="4010830" cy="2705099"/>
          </a:xfrm>
          <a:prstGeom prst="rect">
            <a:avLst/>
          </a:prstGeom>
        </p:spPr>
      </p:pic>
      <p:pic>
        <p:nvPicPr>
          <p:cNvPr id="7" name="Picture 6" descr="A garden with flowers and a sign&#10;&#10;AI-generated content may be incorrect.">
            <a:extLst>
              <a:ext uri="{FF2B5EF4-FFF2-40B4-BE49-F238E27FC236}">
                <a16:creationId xmlns:a16="http://schemas.microsoft.com/office/drawing/2014/main" id="{D0158A1D-DCCD-5423-5D20-4749F1CAEEC9}"/>
              </a:ext>
            </a:extLst>
          </p:cNvPr>
          <p:cNvPicPr>
            <a:picLocks noChangeAspect="1"/>
          </p:cNvPicPr>
          <p:nvPr/>
        </p:nvPicPr>
        <p:blipFill>
          <a:blip r:embed="rId4"/>
          <a:srcRect t="14304" b="23665"/>
          <a:stretch/>
        </p:blipFill>
        <p:spPr>
          <a:xfrm>
            <a:off x="4812633" y="643467"/>
            <a:ext cx="6735900" cy="5571066"/>
          </a:xfrm>
          <a:prstGeom prst="rect">
            <a:avLst/>
          </a:prstGeom>
        </p:spPr>
      </p:pic>
    </p:spTree>
    <p:extLst>
      <p:ext uri="{BB962C8B-B14F-4D97-AF65-F5344CB8AC3E}">
        <p14:creationId xmlns:p14="http://schemas.microsoft.com/office/powerpoint/2010/main" val="392036203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B180A-DFDC-CA42-857D-43EF4465ABF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A4758D0-6FE0-12DB-B67E-0FEF8B878C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4686" y="212494"/>
            <a:ext cx="2749444" cy="1889449"/>
          </a:xfrm>
          <a:prstGeom prst="rect">
            <a:avLst/>
          </a:prstGeom>
        </p:spPr>
      </p:pic>
      <p:sp>
        <p:nvSpPr>
          <p:cNvPr id="9" name="Rectangle 8">
            <a:extLst>
              <a:ext uri="{FF2B5EF4-FFF2-40B4-BE49-F238E27FC236}">
                <a16:creationId xmlns:a16="http://schemas.microsoft.com/office/drawing/2014/main" id="{356E3D49-59B3-EF8D-B322-E4B48D5E69FC}"/>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8C6A8C3-3D0D-4C95-7DE2-2ECA51F57BBB}"/>
              </a:ext>
            </a:extLst>
          </p:cNvPr>
          <p:cNvSpPr txBox="1"/>
          <p:nvPr/>
        </p:nvSpPr>
        <p:spPr>
          <a:xfrm>
            <a:off x="6743700" y="510887"/>
            <a:ext cx="5448300" cy="1446550"/>
          </a:xfrm>
          <a:prstGeom prst="rect">
            <a:avLst/>
          </a:prstGeom>
          <a:noFill/>
        </p:spPr>
        <p:txBody>
          <a:bodyPr wrap="square" lIns="91440" tIns="45720" rIns="91440" bIns="45720" anchor="t">
            <a:spAutoFit/>
          </a:bodyPr>
          <a:lstStyle/>
          <a:p>
            <a:r>
              <a:rPr lang="en-US" sz="4400" dirty="0">
                <a:latin typeface="Calibri Light"/>
                <a:ea typeface="Calibri Light"/>
                <a:cs typeface="Calibri Light"/>
              </a:rPr>
              <a:t>H4Y Center - Facility Improvements</a:t>
            </a:r>
            <a:endParaRPr lang="en-US" sz="2400" dirty="0">
              <a:latin typeface="Calibri Light"/>
              <a:ea typeface="Calibri Light"/>
              <a:cs typeface="Calibri Light"/>
            </a:endParaRPr>
          </a:p>
        </p:txBody>
      </p:sp>
      <p:sp>
        <p:nvSpPr>
          <p:cNvPr id="11" name="Content Placeholder 10">
            <a:extLst>
              <a:ext uri="{FF2B5EF4-FFF2-40B4-BE49-F238E27FC236}">
                <a16:creationId xmlns:a16="http://schemas.microsoft.com/office/drawing/2014/main" id="{4CC3F215-9C21-8D15-AF0F-B4DBB680C27B}"/>
              </a:ext>
            </a:extLst>
          </p:cNvPr>
          <p:cNvSpPr>
            <a:spLocks noGrp="1"/>
          </p:cNvSpPr>
          <p:nvPr>
            <p:ph sz="half" idx="2"/>
          </p:nvPr>
        </p:nvSpPr>
        <p:spPr>
          <a:xfrm>
            <a:off x="825236" y="2101943"/>
            <a:ext cx="7761552" cy="3684588"/>
          </a:xfrm>
        </p:spPr>
        <p:txBody>
          <a:bodyPr vert="horz" lIns="91440" tIns="45720" rIns="91440" bIns="45720" rtlCol="0" anchor="t">
            <a:normAutofit/>
          </a:bodyPr>
          <a:lstStyle/>
          <a:p>
            <a:r>
              <a:rPr lang="en-US" sz="3200" dirty="0">
                <a:ea typeface="Calibri"/>
                <a:cs typeface="Calibri"/>
              </a:rPr>
              <a:t>New Front Desk</a:t>
            </a:r>
          </a:p>
          <a:p>
            <a:r>
              <a:rPr lang="en-US" sz="3200" dirty="0">
                <a:ea typeface="Calibri"/>
                <a:cs typeface="Calibri"/>
              </a:rPr>
              <a:t>Moved Clothing Closet to Main Level</a:t>
            </a:r>
          </a:p>
          <a:p>
            <a:r>
              <a:rPr lang="en-US" sz="3200" dirty="0">
                <a:ea typeface="Calibri"/>
                <a:cs typeface="Calibri"/>
              </a:rPr>
              <a:t>Zen Room Updates </a:t>
            </a:r>
          </a:p>
          <a:p>
            <a:r>
              <a:rPr lang="en-US" sz="3200" dirty="0">
                <a:ea typeface="Calibri"/>
                <a:cs typeface="Calibri"/>
              </a:rPr>
              <a:t>Pantry added fresh food options</a:t>
            </a:r>
          </a:p>
          <a:p>
            <a:r>
              <a:rPr lang="en-US" sz="3200" dirty="0">
                <a:ea typeface="Calibri"/>
                <a:cs typeface="Calibri"/>
              </a:rPr>
              <a:t>Kitchen Upgrades</a:t>
            </a:r>
          </a:p>
          <a:p>
            <a:r>
              <a:rPr lang="en-US" sz="3200" dirty="0">
                <a:ea typeface="Calibri"/>
                <a:cs typeface="Calibri"/>
              </a:rPr>
              <a:t>Garden Planters</a:t>
            </a:r>
          </a:p>
        </p:txBody>
      </p:sp>
    </p:spTree>
    <p:extLst>
      <p:ext uri="{BB962C8B-B14F-4D97-AF65-F5344CB8AC3E}">
        <p14:creationId xmlns:p14="http://schemas.microsoft.com/office/powerpoint/2010/main" val="1892483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097B70-B963-99F4-947B-80377A52223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frigerator with shelves of milk and oranges&#10;&#10;AI-generated content may be incorrect.">
            <a:extLst>
              <a:ext uri="{FF2B5EF4-FFF2-40B4-BE49-F238E27FC236}">
                <a16:creationId xmlns:a16="http://schemas.microsoft.com/office/drawing/2014/main" id="{6131848E-9CAD-C36E-C881-4EAECE93638F}"/>
              </a:ext>
            </a:extLst>
          </p:cNvPr>
          <p:cNvPicPr>
            <a:picLocks noChangeAspect="1"/>
          </p:cNvPicPr>
          <p:nvPr/>
        </p:nvPicPr>
        <p:blipFill>
          <a:blip r:embed="rId2"/>
          <a:srcRect t="14485" r="-1" b="13433"/>
          <a:stretch/>
        </p:blipFill>
        <p:spPr>
          <a:xfrm rot="5400000">
            <a:off x="-1282062" y="1920239"/>
            <a:ext cx="5581644" cy="3017520"/>
          </a:xfrm>
          <a:prstGeom prst="rect">
            <a:avLst/>
          </a:prstGeom>
        </p:spPr>
      </p:pic>
      <p:pic>
        <p:nvPicPr>
          <p:cNvPr id="4" name="Picture 3" descr="A store with shelves of food&#10;&#10;AI-generated content may be incorrect.">
            <a:extLst>
              <a:ext uri="{FF2B5EF4-FFF2-40B4-BE49-F238E27FC236}">
                <a16:creationId xmlns:a16="http://schemas.microsoft.com/office/drawing/2014/main" id="{85047C45-166B-97E8-8684-3E464548F8F5}"/>
              </a:ext>
            </a:extLst>
          </p:cNvPr>
          <p:cNvPicPr>
            <a:picLocks noChangeAspect="1"/>
          </p:cNvPicPr>
          <p:nvPr/>
        </p:nvPicPr>
        <p:blipFill>
          <a:blip r:embed="rId3"/>
          <a:srcRect r="-1" b="28433"/>
          <a:stretch/>
        </p:blipFill>
        <p:spPr>
          <a:xfrm>
            <a:off x="3171272" y="638179"/>
            <a:ext cx="5849456" cy="5581644"/>
          </a:xfrm>
          <a:prstGeom prst="rect">
            <a:avLst/>
          </a:prstGeom>
        </p:spPr>
      </p:pic>
      <p:pic>
        <p:nvPicPr>
          <p:cNvPr id="2" name="Picture 1" descr="A refrigerator with food in it&#10;&#10;AI-generated content may be incorrect.">
            <a:extLst>
              <a:ext uri="{FF2B5EF4-FFF2-40B4-BE49-F238E27FC236}">
                <a16:creationId xmlns:a16="http://schemas.microsoft.com/office/drawing/2014/main" id="{6F162A4A-9585-6029-5554-3F5400C8DDDC}"/>
              </a:ext>
            </a:extLst>
          </p:cNvPr>
          <p:cNvPicPr>
            <a:picLocks noChangeAspect="1"/>
          </p:cNvPicPr>
          <p:nvPr/>
        </p:nvPicPr>
        <p:blipFill>
          <a:blip r:embed="rId4"/>
          <a:srcRect t="20123" r="-1" b="7795"/>
          <a:stretch/>
        </p:blipFill>
        <p:spPr>
          <a:xfrm rot="5400000">
            <a:off x="7892418" y="1920240"/>
            <a:ext cx="5581644" cy="3017520"/>
          </a:xfrm>
          <a:prstGeom prst="rect">
            <a:avLst/>
          </a:prstGeom>
        </p:spPr>
      </p:pic>
      <p:sp>
        <p:nvSpPr>
          <p:cNvPr id="11" name="Rectangle 10">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004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8791B5-A771-059E-9889-44B2ED366D3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ooden reception desk in a building&#10;&#10;AI-generated content may be incorrect.">
            <a:extLst>
              <a:ext uri="{FF2B5EF4-FFF2-40B4-BE49-F238E27FC236}">
                <a16:creationId xmlns:a16="http://schemas.microsoft.com/office/drawing/2014/main" id="{CEAB40DA-F6B2-013D-6AB0-D01DADE5AB52}"/>
              </a:ext>
            </a:extLst>
          </p:cNvPr>
          <p:cNvPicPr>
            <a:picLocks noChangeAspect="1"/>
          </p:cNvPicPr>
          <p:nvPr/>
        </p:nvPicPr>
        <p:blipFill>
          <a:blip r:embed="rId2"/>
          <a:srcRect b="22222"/>
          <a:stretch/>
        </p:blipFill>
        <p:spPr>
          <a:xfrm>
            <a:off x="643467" y="643467"/>
            <a:ext cx="5372099" cy="5571066"/>
          </a:xfrm>
          <a:prstGeom prst="rect">
            <a:avLst/>
          </a:prstGeom>
        </p:spPr>
      </p:pic>
      <p:pic>
        <p:nvPicPr>
          <p:cNvPr id="6" name="Picture 5" descr="A room with a couch and a table&#10;&#10;AI-generated content may be incorrect.">
            <a:extLst>
              <a:ext uri="{FF2B5EF4-FFF2-40B4-BE49-F238E27FC236}">
                <a16:creationId xmlns:a16="http://schemas.microsoft.com/office/drawing/2014/main" id="{2BB89662-74A4-812C-AB70-357BB3C64FD7}"/>
              </a:ext>
            </a:extLst>
          </p:cNvPr>
          <p:cNvPicPr>
            <a:picLocks noChangeAspect="1"/>
          </p:cNvPicPr>
          <p:nvPr/>
        </p:nvPicPr>
        <p:blipFill>
          <a:blip r:embed="rId3"/>
          <a:srcRect t="14286" b="7936"/>
          <a:stretch/>
        </p:blipFill>
        <p:spPr>
          <a:xfrm>
            <a:off x="6176432" y="643467"/>
            <a:ext cx="5372100" cy="5571066"/>
          </a:xfrm>
          <a:prstGeom prst="rect">
            <a:avLst/>
          </a:prstGeom>
        </p:spPr>
      </p:pic>
    </p:spTree>
    <p:extLst>
      <p:ext uri="{BB962C8B-B14F-4D97-AF65-F5344CB8AC3E}">
        <p14:creationId xmlns:p14="http://schemas.microsoft.com/office/powerpoint/2010/main" val="827549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19B8B-4FD9-6A62-63C4-F2EA4D1DEDE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239AA56-44C7-B25C-040C-BE5B52E332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15487" y="4708522"/>
            <a:ext cx="2362200" cy="1623331"/>
          </a:xfrm>
          <a:prstGeom prst="rect">
            <a:avLst/>
          </a:prstGeom>
        </p:spPr>
      </p:pic>
      <p:sp>
        <p:nvSpPr>
          <p:cNvPr id="9" name="Rectangle 8">
            <a:extLst>
              <a:ext uri="{FF2B5EF4-FFF2-40B4-BE49-F238E27FC236}">
                <a16:creationId xmlns:a16="http://schemas.microsoft.com/office/drawing/2014/main" id="{9BD28533-68ED-C6BC-A7B3-C7B104CEDB67}"/>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28309C8-84DB-BEA9-A02E-9187AD9F07B4}"/>
              </a:ext>
            </a:extLst>
          </p:cNvPr>
          <p:cNvSpPr txBox="1"/>
          <p:nvPr/>
        </p:nvSpPr>
        <p:spPr>
          <a:xfrm>
            <a:off x="7298644" y="387777"/>
            <a:ext cx="5499371" cy="769441"/>
          </a:xfrm>
          <a:prstGeom prst="rect">
            <a:avLst/>
          </a:prstGeom>
          <a:noFill/>
        </p:spPr>
        <p:txBody>
          <a:bodyPr wrap="square" lIns="91440" tIns="45720" rIns="91440" bIns="45720" anchor="t">
            <a:spAutoFit/>
          </a:bodyPr>
          <a:lstStyle/>
          <a:p>
            <a:r>
              <a:rPr lang="en-US" sz="4400" dirty="0">
                <a:latin typeface="Calibri Light"/>
                <a:ea typeface="Calibri Light"/>
                <a:cs typeface="Calibri Light"/>
              </a:rPr>
              <a:t>Program Updates</a:t>
            </a:r>
            <a:endParaRPr lang="en-US" sz="2400" dirty="0">
              <a:latin typeface="Calibri Light"/>
              <a:ea typeface="Calibri Light"/>
              <a:cs typeface="Calibri Light"/>
            </a:endParaRPr>
          </a:p>
        </p:txBody>
      </p:sp>
      <p:sp>
        <p:nvSpPr>
          <p:cNvPr id="11" name="Content Placeholder 10">
            <a:extLst>
              <a:ext uri="{FF2B5EF4-FFF2-40B4-BE49-F238E27FC236}">
                <a16:creationId xmlns:a16="http://schemas.microsoft.com/office/drawing/2014/main" id="{E7858F6E-0AFA-9A01-8245-2DFF72BA5B27}"/>
              </a:ext>
            </a:extLst>
          </p:cNvPr>
          <p:cNvSpPr>
            <a:spLocks noGrp="1"/>
          </p:cNvSpPr>
          <p:nvPr>
            <p:ph sz="half" idx="2"/>
          </p:nvPr>
        </p:nvSpPr>
        <p:spPr>
          <a:xfrm>
            <a:off x="551181" y="1337812"/>
            <a:ext cx="11089638" cy="4572000"/>
          </a:xfrm>
        </p:spPr>
        <p:txBody>
          <a:bodyPr vert="horz" lIns="91440" tIns="45720" rIns="91440" bIns="45720" rtlCol="0" anchor="t">
            <a:normAutofit fontScale="92500" lnSpcReduction="10000"/>
          </a:bodyPr>
          <a:lstStyle/>
          <a:p>
            <a:r>
              <a:rPr lang="en-US" sz="3200" dirty="0">
                <a:ea typeface="Calibri"/>
                <a:cs typeface="Calibri"/>
              </a:rPr>
              <a:t>12 youth received over $10,000 in Housing Supports in April</a:t>
            </a:r>
          </a:p>
          <a:p>
            <a:r>
              <a:rPr lang="en-US" sz="3200" dirty="0">
                <a:ea typeface="Calibri"/>
                <a:cs typeface="Calibri"/>
              </a:rPr>
              <a:t>Hope for the Community Partnership (6 weeks = 6,300 #s of food)</a:t>
            </a:r>
          </a:p>
          <a:p>
            <a:r>
              <a:rPr lang="en-US" sz="3200" dirty="0">
                <a:ea typeface="Calibri"/>
                <a:cs typeface="Calibri"/>
              </a:rPr>
              <a:t>2024 vs 2025 YTD - Program</a:t>
            </a:r>
            <a:endParaRPr lang="en-US" sz="3600" dirty="0"/>
          </a:p>
          <a:p>
            <a:pPr lvl="1">
              <a:buFont typeface="Courier New,monospace" panose="020B0604020202020204" pitchFamily="34" charset="0"/>
              <a:buChar char="o"/>
            </a:pPr>
            <a:r>
              <a:rPr lang="en-US" sz="3200" dirty="0">
                <a:ea typeface="Calibri"/>
                <a:cs typeface="Calibri"/>
              </a:rPr>
              <a:t>50% Increase in Youth Served</a:t>
            </a:r>
          </a:p>
          <a:p>
            <a:pPr lvl="1">
              <a:buFont typeface="Courier New,monospace" panose="020B0604020202020204" pitchFamily="34" charset="0"/>
              <a:buChar char="o"/>
            </a:pPr>
            <a:r>
              <a:rPr lang="en-US" sz="3200" dirty="0">
                <a:ea typeface="Calibri"/>
                <a:cs typeface="Calibri"/>
              </a:rPr>
              <a:t>65% Increase in Youth Visits</a:t>
            </a:r>
          </a:p>
          <a:p>
            <a:pPr lvl="1">
              <a:buFont typeface="Courier New,monospace" panose="020B0604020202020204" pitchFamily="34" charset="0"/>
              <a:buChar char="o"/>
            </a:pPr>
            <a:r>
              <a:rPr lang="en-US" sz="3200" dirty="0">
                <a:ea typeface="Calibri"/>
                <a:cs typeface="Calibri"/>
              </a:rPr>
              <a:t>73% Increase in New Enrollments</a:t>
            </a:r>
            <a:endParaRPr lang="en-US" sz="3200" dirty="0"/>
          </a:p>
          <a:p>
            <a:r>
              <a:rPr lang="en-US" sz="3200" dirty="0">
                <a:ea typeface="Calibri"/>
                <a:cs typeface="Calibri"/>
              </a:rPr>
              <a:t>April 2024 vs April 2025 - Basic Needs</a:t>
            </a:r>
          </a:p>
          <a:p>
            <a:pPr lvl="1">
              <a:buFont typeface="Courier New" panose="020B0604020202020204" pitchFamily="34" charset="0"/>
              <a:buChar char="o"/>
            </a:pPr>
            <a:r>
              <a:rPr lang="en-US" sz="3200" dirty="0">
                <a:ea typeface="Calibri"/>
                <a:cs typeface="Calibri"/>
              </a:rPr>
              <a:t>54% Increase in Food Shelf Visits</a:t>
            </a:r>
          </a:p>
          <a:p>
            <a:pPr lvl="1">
              <a:buFont typeface="Courier New" panose="020B0604020202020204" pitchFamily="34" charset="0"/>
              <a:buChar char="o"/>
            </a:pPr>
            <a:r>
              <a:rPr lang="en-US" sz="3200" dirty="0">
                <a:ea typeface="Calibri"/>
                <a:cs typeface="Calibri"/>
              </a:rPr>
              <a:t>80% Increase in Clothing Closet  Visits</a:t>
            </a:r>
          </a:p>
          <a:p>
            <a:pPr lvl="1">
              <a:buFont typeface="Courier New" panose="020B0604020202020204" pitchFamily="34" charset="0"/>
              <a:buChar char="o"/>
            </a:pPr>
            <a:r>
              <a:rPr lang="en-US" sz="3200" dirty="0">
                <a:ea typeface="Calibri"/>
                <a:cs typeface="Calibri"/>
              </a:rPr>
              <a:t>55% Increase in Meals Served</a:t>
            </a:r>
          </a:p>
          <a:p>
            <a:pPr lvl="1">
              <a:buFont typeface="Courier New" panose="020B0604020202020204" pitchFamily="34" charset="0"/>
              <a:buChar char="o"/>
            </a:pPr>
            <a:endParaRPr lang="en-US" sz="1600" dirty="0">
              <a:ea typeface="Calibri"/>
              <a:cs typeface="Calibri"/>
            </a:endParaRPr>
          </a:p>
        </p:txBody>
      </p:sp>
    </p:spTree>
    <p:extLst>
      <p:ext uri="{BB962C8B-B14F-4D97-AF65-F5344CB8AC3E}">
        <p14:creationId xmlns:p14="http://schemas.microsoft.com/office/powerpoint/2010/main" val="2531220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DB9457-1712-68F1-E4B0-98D3492F983C}"/>
              </a:ext>
            </a:extLst>
          </p:cNvPr>
          <p:cNvSpPr>
            <a:spLocks noGrp="1"/>
          </p:cNvSpPr>
          <p:nvPr>
            <p:ph type="title"/>
          </p:nvPr>
        </p:nvSpPr>
        <p:spPr>
          <a:xfrm>
            <a:off x="838200" y="2673026"/>
            <a:ext cx="10515600" cy="1500187"/>
          </a:xfrm>
        </p:spPr>
        <p:txBody>
          <a:bodyPr/>
          <a:lstStyle/>
          <a:p>
            <a:pPr algn="ctr"/>
            <a:r>
              <a:rPr lang="en-US"/>
              <a:t>Open Business</a:t>
            </a:r>
          </a:p>
        </p:txBody>
      </p:sp>
      <p:sp>
        <p:nvSpPr>
          <p:cNvPr id="12" name="Text Placeholder 11">
            <a:extLst>
              <a:ext uri="{FF2B5EF4-FFF2-40B4-BE49-F238E27FC236}">
                <a16:creationId xmlns:a16="http://schemas.microsoft.com/office/drawing/2014/main" id="{ED1A4E1A-396A-9FDB-E355-2A5ACBA94E12}"/>
              </a:ext>
            </a:extLst>
          </p:cNvPr>
          <p:cNvSpPr>
            <a:spLocks noGrp="1"/>
          </p:cNvSpPr>
          <p:nvPr>
            <p:ph type="body" idx="1"/>
          </p:nvPr>
        </p:nvSpPr>
        <p:spPr>
          <a:xfrm>
            <a:off x="838200" y="4205666"/>
            <a:ext cx="10515600" cy="767593"/>
          </a:xfrm>
        </p:spPr>
        <p:txBody>
          <a:bodyPr/>
          <a:lstStyle/>
          <a:p>
            <a:pPr algn="ctr"/>
            <a:r>
              <a:rPr lang="en-US"/>
              <a:t>All</a:t>
            </a:r>
          </a:p>
        </p:txBody>
      </p:sp>
      <p:sp>
        <p:nvSpPr>
          <p:cNvPr id="2" name="Rectangle 1">
            <a:extLst>
              <a:ext uri="{FF2B5EF4-FFF2-40B4-BE49-F238E27FC236}">
                <a16:creationId xmlns:a16="http://schemas.microsoft.com/office/drawing/2014/main" id="{2298AD11-C7BC-6122-96A0-F7581C3F4397}"/>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FD4DB54-0699-EABD-61E3-C072BE8251F1}"/>
              </a:ext>
            </a:extLst>
          </p:cNvPr>
          <p:cNvPicPr>
            <a:picLocks noChangeAspect="1"/>
          </p:cNvPicPr>
          <p:nvPr/>
        </p:nvPicPr>
        <p:blipFill>
          <a:blip r:embed="rId2"/>
          <a:stretch>
            <a:fillRect/>
          </a:stretch>
        </p:blipFill>
        <p:spPr>
          <a:xfrm>
            <a:off x="234734" y="225420"/>
            <a:ext cx="1995437" cy="1072437"/>
          </a:xfrm>
          <a:prstGeom prst="rect">
            <a:avLst/>
          </a:prstGeom>
        </p:spPr>
      </p:pic>
    </p:spTree>
    <p:extLst>
      <p:ext uri="{BB962C8B-B14F-4D97-AF65-F5344CB8AC3E}">
        <p14:creationId xmlns:p14="http://schemas.microsoft.com/office/powerpoint/2010/main" val="3303127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0909217B-7AEC-CFF7-98ED-AF44B6BE2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8024"/>
            <a:ext cx="3937276" cy="2624851"/>
          </a:xfrm>
          <a:prstGeom prst="rect">
            <a:avLst/>
          </a:prstGeom>
        </p:spPr>
      </p:pic>
      <p:pic>
        <p:nvPicPr>
          <p:cNvPr id="6" name="Picture 5" descr="A person smiling for the camera&#10;&#10;Description automatically generated with medium confidence">
            <a:extLst>
              <a:ext uri="{FF2B5EF4-FFF2-40B4-BE49-F238E27FC236}">
                <a16:creationId xmlns:a16="http://schemas.microsoft.com/office/drawing/2014/main" id="{2285511E-1F57-4A4E-9A16-B64A9BDFD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550" y="3868024"/>
            <a:ext cx="4317450" cy="2624850"/>
          </a:xfrm>
          <a:prstGeom prst="rect">
            <a:avLst/>
          </a:prstGeom>
        </p:spPr>
      </p:pic>
      <p:pic>
        <p:nvPicPr>
          <p:cNvPr id="10" name="Picture 9" descr="A picture containing person, indoor, hand, close&#10;&#10;Description automatically generated">
            <a:extLst>
              <a:ext uri="{FF2B5EF4-FFF2-40B4-BE49-F238E27FC236}">
                <a16:creationId xmlns:a16="http://schemas.microsoft.com/office/drawing/2014/main" id="{FDEF6A6D-0E0D-0F9D-7D23-2F0F90CE2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275" y="3868025"/>
            <a:ext cx="3937275" cy="2624850"/>
          </a:xfrm>
          <a:prstGeom prst="rect">
            <a:avLst/>
          </a:prstGeom>
        </p:spPr>
      </p:pic>
      <p:sp>
        <p:nvSpPr>
          <p:cNvPr id="11" name="Title 6">
            <a:extLst>
              <a:ext uri="{FF2B5EF4-FFF2-40B4-BE49-F238E27FC236}">
                <a16:creationId xmlns:a16="http://schemas.microsoft.com/office/drawing/2014/main" id="{15A8AEE6-025C-E406-2805-411EA21E91A5}"/>
              </a:ext>
            </a:extLst>
          </p:cNvPr>
          <p:cNvSpPr>
            <a:spLocks noGrp="1"/>
          </p:cNvSpPr>
          <p:nvPr>
            <p:ph type="title"/>
          </p:nvPr>
        </p:nvSpPr>
        <p:spPr>
          <a:xfrm>
            <a:off x="133350" y="804151"/>
            <a:ext cx="12058650" cy="2624850"/>
          </a:xfrm>
        </p:spPr>
        <p:txBody>
          <a:bodyPr>
            <a:noAutofit/>
          </a:bodyPr>
          <a:lstStyle/>
          <a:p>
            <a:pPr algn="ctr"/>
            <a:r>
              <a:rPr lang="en-US" sz="12000">
                <a:solidFill>
                  <a:srgbClr val="F37321"/>
                </a:solidFill>
                <a:latin typeface="Headline One"/>
              </a:rPr>
              <a:t>Thank You!</a:t>
            </a:r>
          </a:p>
        </p:txBody>
      </p:sp>
    </p:spTree>
    <p:extLst>
      <p:ext uri="{BB962C8B-B14F-4D97-AF65-F5344CB8AC3E}">
        <p14:creationId xmlns:p14="http://schemas.microsoft.com/office/powerpoint/2010/main" val="213792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CE4C2E-1576-2519-4DD5-8024356D7D3F}"/>
              </a:ext>
            </a:extLst>
          </p:cNvPr>
          <p:cNvSpPr>
            <a:spLocks noGrp="1"/>
          </p:cNvSpPr>
          <p:nvPr>
            <p:ph type="title"/>
          </p:nvPr>
        </p:nvSpPr>
        <p:spPr>
          <a:xfrm>
            <a:off x="3918857" y="184461"/>
            <a:ext cx="7855226" cy="767594"/>
          </a:xfrm>
        </p:spPr>
        <p:txBody>
          <a:bodyPr/>
          <a:lstStyle/>
          <a:p>
            <a:pPr algn="r"/>
            <a:r>
              <a:rPr lang="en-US"/>
              <a:t>Minutes and Agenda</a:t>
            </a:r>
          </a:p>
        </p:txBody>
      </p:sp>
      <p:sp>
        <p:nvSpPr>
          <p:cNvPr id="15" name="Content Placeholder 14">
            <a:extLst>
              <a:ext uri="{FF2B5EF4-FFF2-40B4-BE49-F238E27FC236}">
                <a16:creationId xmlns:a16="http://schemas.microsoft.com/office/drawing/2014/main" id="{77D9C297-313B-D2B1-6D86-C7BEB1796B3A}"/>
              </a:ext>
            </a:extLst>
          </p:cNvPr>
          <p:cNvSpPr>
            <a:spLocks noGrp="1"/>
          </p:cNvSpPr>
          <p:nvPr>
            <p:ph sz="half" idx="1"/>
          </p:nvPr>
        </p:nvSpPr>
        <p:spPr>
          <a:xfrm>
            <a:off x="277711" y="941863"/>
            <a:ext cx="3307318" cy="4544695"/>
          </a:xfrm>
        </p:spPr>
        <p:txBody>
          <a:bodyPr>
            <a:normAutofit/>
          </a:bodyPr>
          <a:lstStyle/>
          <a:p>
            <a:pPr marL="0" indent="0">
              <a:buNone/>
            </a:pPr>
            <a:endParaRPr lang="en-US"/>
          </a:p>
          <a:p>
            <a:pPr marL="0" indent="0">
              <a:buNone/>
            </a:pPr>
            <a:endParaRPr lang="en-US"/>
          </a:p>
          <a:p>
            <a:pPr marL="0" indent="0" algn="ctr">
              <a:buNone/>
            </a:pPr>
            <a:r>
              <a:rPr lang="en-US" sz="4000"/>
              <a:t>Approval </a:t>
            </a:r>
          </a:p>
          <a:p>
            <a:pPr marL="0" indent="0" algn="ctr">
              <a:buNone/>
            </a:pPr>
            <a:r>
              <a:rPr lang="en-US" sz="4000"/>
              <a:t>of </a:t>
            </a:r>
          </a:p>
          <a:p>
            <a:pPr marL="0" indent="0" algn="ctr">
              <a:buNone/>
            </a:pPr>
            <a:r>
              <a:rPr lang="en-US" sz="4000"/>
              <a:t>March</a:t>
            </a:r>
          </a:p>
          <a:p>
            <a:pPr marL="0" indent="0" algn="ctr">
              <a:buNone/>
            </a:pPr>
            <a:r>
              <a:rPr lang="en-US" sz="4000"/>
              <a:t>Minutes</a:t>
            </a:r>
          </a:p>
        </p:txBody>
      </p:sp>
      <p:sp>
        <p:nvSpPr>
          <p:cNvPr id="16" name="Content Placeholder 15">
            <a:extLst>
              <a:ext uri="{FF2B5EF4-FFF2-40B4-BE49-F238E27FC236}">
                <a16:creationId xmlns:a16="http://schemas.microsoft.com/office/drawing/2014/main" id="{360BA437-B024-5393-8473-4FF032D07F8E}"/>
              </a:ext>
            </a:extLst>
          </p:cNvPr>
          <p:cNvSpPr>
            <a:spLocks noGrp="1"/>
          </p:cNvSpPr>
          <p:nvPr>
            <p:ph sz="half" idx="2"/>
          </p:nvPr>
        </p:nvSpPr>
        <p:spPr>
          <a:xfrm>
            <a:off x="3585029" y="1160263"/>
            <a:ext cx="8474273" cy="5189994"/>
          </a:xfrm>
        </p:spPr>
        <p:txBody>
          <a:bodyPr vert="horz" lIns="91440" tIns="45720" rIns="91440" bIns="45720" rtlCol="0" anchor="t">
            <a:normAutofit/>
          </a:bodyPr>
          <a:lstStyle/>
          <a:p>
            <a:pPr lvl="1">
              <a:buFont typeface="Wingdings" panose="05000000000000000000" pitchFamily="2" charset="2"/>
              <a:buChar char="q"/>
            </a:pPr>
            <a:r>
              <a:rPr lang="en-US" sz="3200" dirty="0"/>
              <a:t>Chairman’s Report</a:t>
            </a:r>
            <a:endParaRPr lang="en-US" sz="3200" dirty="0">
              <a:cs typeface="Calibri"/>
            </a:endParaRPr>
          </a:p>
          <a:p>
            <a:pPr lvl="1">
              <a:buFont typeface="Wingdings" panose="05000000000000000000" pitchFamily="2" charset="2"/>
              <a:buChar char="q"/>
            </a:pPr>
            <a:r>
              <a:rPr lang="en-US" sz="3200" dirty="0"/>
              <a:t>Strategic Discussion | Operational Updates:	</a:t>
            </a:r>
            <a:endParaRPr lang="en-US" sz="3200" dirty="0">
              <a:cs typeface="Calibri"/>
            </a:endParaRPr>
          </a:p>
          <a:p>
            <a:pPr lvl="2">
              <a:buFont typeface="Wingdings" panose="05000000000000000000" pitchFamily="2" charset="2"/>
              <a:buChar char="Ø"/>
            </a:pPr>
            <a:r>
              <a:rPr lang="en-US" sz="3200" dirty="0"/>
              <a:t>Ops Snapshot – Positioning Discussion</a:t>
            </a:r>
          </a:p>
          <a:p>
            <a:pPr lvl="2">
              <a:buFont typeface="Wingdings" panose="05000000000000000000" pitchFamily="2" charset="2"/>
              <a:buChar char="Ø"/>
            </a:pPr>
            <a:r>
              <a:rPr lang="en-US" sz="3200" dirty="0"/>
              <a:t>Building HOPE Project Update</a:t>
            </a:r>
          </a:p>
          <a:p>
            <a:pPr lvl="2">
              <a:buFont typeface="Wingdings" panose="05000000000000000000" pitchFamily="2" charset="2"/>
              <a:buChar char="Ø"/>
            </a:pPr>
            <a:r>
              <a:rPr lang="en-US" sz="3200" dirty="0"/>
              <a:t>Audit Presentation and Financial Snapshot</a:t>
            </a:r>
          </a:p>
          <a:p>
            <a:pPr lvl="2">
              <a:buFont typeface="Wingdings" panose="05000000000000000000" pitchFamily="2" charset="2"/>
              <a:buChar char="Ø"/>
            </a:pPr>
            <a:r>
              <a:rPr lang="en-US" sz="3200" dirty="0"/>
              <a:t>Advancement Snapshot</a:t>
            </a:r>
            <a:endParaRPr lang="en-US" sz="3200" dirty="0">
              <a:cs typeface="Calibri"/>
            </a:endParaRPr>
          </a:p>
          <a:p>
            <a:pPr lvl="2">
              <a:buFont typeface="Wingdings" panose="05000000000000000000" pitchFamily="2" charset="2"/>
              <a:buChar char="Ø"/>
            </a:pPr>
            <a:r>
              <a:rPr lang="en-US" sz="3200" dirty="0">
                <a:cs typeface="Calibri"/>
              </a:rPr>
              <a:t>Program and Facility Update</a:t>
            </a:r>
          </a:p>
          <a:p>
            <a:pPr lvl="2">
              <a:buFont typeface="Wingdings" panose="05000000000000000000" pitchFamily="2" charset="2"/>
              <a:buChar char="Ø"/>
            </a:pPr>
            <a:r>
              <a:rPr lang="en-US" sz="3200" dirty="0">
                <a:cs typeface="Calibri"/>
              </a:rPr>
              <a:t>Open Business</a:t>
            </a:r>
          </a:p>
          <a:p>
            <a:pPr lvl="1">
              <a:buFont typeface="Wingdings" panose="05000000000000000000" pitchFamily="2" charset="2"/>
              <a:buChar char="q"/>
            </a:pPr>
            <a:r>
              <a:rPr lang="en-US" sz="3200" dirty="0"/>
              <a:t>Adjourn</a:t>
            </a:r>
            <a:endParaRPr lang="en-US" sz="3200" dirty="0">
              <a:cs typeface="Calibri"/>
            </a:endParaRPr>
          </a:p>
          <a:p>
            <a:pPr>
              <a:buFont typeface="Wingdings" panose="05000000000000000000" pitchFamily="2" charset="2"/>
              <a:buChar char="q"/>
            </a:pPr>
            <a:endParaRPr lang="en-US" dirty="0"/>
          </a:p>
        </p:txBody>
      </p:sp>
      <p:pic>
        <p:nvPicPr>
          <p:cNvPr id="2" name="Picture 1">
            <a:extLst>
              <a:ext uri="{FF2B5EF4-FFF2-40B4-BE49-F238E27FC236}">
                <a16:creationId xmlns:a16="http://schemas.microsoft.com/office/drawing/2014/main" id="{5AE6AF9C-41EA-0CD1-774C-D9595F7EBF8D}"/>
              </a:ext>
            </a:extLst>
          </p:cNvPr>
          <p:cNvPicPr>
            <a:picLocks noChangeAspect="1"/>
          </p:cNvPicPr>
          <p:nvPr/>
        </p:nvPicPr>
        <p:blipFill>
          <a:blip r:embed="rId2"/>
          <a:stretch>
            <a:fillRect/>
          </a:stretch>
        </p:blipFill>
        <p:spPr>
          <a:xfrm>
            <a:off x="271829" y="259927"/>
            <a:ext cx="2159644" cy="1160689"/>
          </a:xfrm>
          <a:prstGeom prst="rect">
            <a:avLst/>
          </a:prstGeom>
        </p:spPr>
      </p:pic>
      <p:pic>
        <p:nvPicPr>
          <p:cNvPr id="3" name="Picture 2">
            <a:extLst>
              <a:ext uri="{FF2B5EF4-FFF2-40B4-BE49-F238E27FC236}">
                <a16:creationId xmlns:a16="http://schemas.microsoft.com/office/drawing/2014/main" id="{7E1B8778-BC4A-2AD9-6400-7663837254E0}"/>
              </a:ext>
            </a:extLst>
          </p:cNvPr>
          <p:cNvPicPr>
            <a:picLocks noChangeAspect="1"/>
          </p:cNvPicPr>
          <p:nvPr/>
        </p:nvPicPr>
        <p:blipFill>
          <a:blip r:embed="rId3"/>
          <a:stretch>
            <a:fillRect/>
          </a:stretch>
        </p:blipFill>
        <p:spPr>
          <a:xfrm>
            <a:off x="0" y="6089904"/>
            <a:ext cx="12192000" cy="768096"/>
          </a:xfrm>
          <a:prstGeom prst="rect">
            <a:avLst/>
          </a:prstGeom>
        </p:spPr>
      </p:pic>
    </p:spTree>
    <p:extLst>
      <p:ext uri="{BB962C8B-B14F-4D97-AF65-F5344CB8AC3E}">
        <p14:creationId xmlns:p14="http://schemas.microsoft.com/office/powerpoint/2010/main" val="2042453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8B792-EBAF-721E-FB4C-13758FFE8FB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58BFDED-AF62-73F9-2952-E3831192595F}"/>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67369AD-C3F9-AFB5-DEE5-FFD9B8E4EE14}"/>
              </a:ext>
            </a:extLst>
          </p:cNvPr>
          <p:cNvSpPr>
            <a:spLocks noGrp="1"/>
          </p:cNvSpPr>
          <p:nvPr>
            <p:ph type="title"/>
          </p:nvPr>
        </p:nvSpPr>
        <p:spPr>
          <a:xfrm>
            <a:off x="838200" y="2358278"/>
            <a:ext cx="10515600" cy="1462087"/>
          </a:xfrm>
        </p:spPr>
        <p:txBody>
          <a:bodyPr/>
          <a:lstStyle/>
          <a:p>
            <a:pPr algn="ctr"/>
            <a:r>
              <a:rPr lang="en-US"/>
              <a:t>Chairman’s Report</a:t>
            </a:r>
          </a:p>
        </p:txBody>
      </p:sp>
      <p:sp>
        <p:nvSpPr>
          <p:cNvPr id="5" name="Text Placeholder 4">
            <a:extLst>
              <a:ext uri="{FF2B5EF4-FFF2-40B4-BE49-F238E27FC236}">
                <a16:creationId xmlns:a16="http://schemas.microsoft.com/office/drawing/2014/main" id="{FA115FE8-FBBD-D412-7F91-507B33B44BB3}"/>
              </a:ext>
            </a:extLst>
          </p:cNvPr>
          <p:cNvSpPr>
            <a:spLocks noGrp="1"/>
          </p:cNvSpPr>
          <p:nvPr>
            <p:ph type="body" idx="1"/>
          </p:nvPr>
        </p:nvSpPr>
        <p:spPr>
          <a:xfrm>
            <a:off x="838200" y="3867990"/>
            <a:ext cx="10515600" cy="654050"/>
          </a:xfrm>
        </p:spPr>
        <p:txBody>
          <a:bodyPr vert="horz" lIns="91440" tIns="45720" rIns="91440" bIns="45720" rtlCol="0" anchor="t">
            <a:normAutofit/>
          </a:bodyPr>
          <a:lstStyle/>
          <a:p>
            <a:pPr algn="ctr"/>
            <a:r>
              <a:rPr lang="en-US">
                <a:ea typeface="Calibri" panose="020F0502020204030204"/>
                <a:cs typeface="Calibri" panose="020F0502020204030204"/>
              </a:rPr>
              <a:t>Krista Benjamin</a:t>
            </a:r>
          </a:p>
        </p:txBody>
      </p:sp>
      <p:pic>
        <p:nvPicPr>
          <p:cNvPr id="2" name="Picture 1">
            <a:extLst>
              <a:ext uri="{FF2B5EF4-FFF2-40B4-BE49-F238E27FC236}">
                <a16:creationId xmlns:a16="http://schemas.microsoft.com/office/drawing/2014/main" id="{38410F47-F65E-0310-E268-DFFE5A3FA4BC}"/>
              </a:ext>
            </a:extLst>
          </p:cNvPr>
          <p:cNvPicPr>
            <a:picLocks noChangeAspect="1"/>
          </p:cNvPicPr>
          <p:nvPr/>
        </p:nvPicPr>
        <p:blipFill>
          <a:blip r:embed="rId2"/>
          <a:stretch>
            <a:fillRect/>
          </a:stretch>
        </p:blipFill>
        <p:spPr>
          <a:xfrm>
            <a:off x="333280" y="233547"/>
            <a:ext cx="2194862" cy="1179617"/>
          </a:xfrm>
          <a:prstGeom prst="rect">
            <a:avLst/>
          </a:prstGeom>
        </p:spPr>
      </p:pic>
    </p:spTree>
    <p:extLst>
      <p:ext uri="{BB962C8B-B14F-4D97-AF65-F5344CB8AC3E}">
        <p14:creationId xmlns:p14="http://schemas.microsoft.com/office/powerpoint/2010/main" val="3873675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4129088" y="324462"/>
            <a:ext cx="7662375" cy="769441"/>
          </a:xfrm>
          <a:prstGeom prst="rect">
            <a:avLst/>
          </a:prstGeom>
          <a:noFill/>
        </p:spPr>
        <p:txBody>
          <a:bodyPr wrap="square">
            <a:spAutoFit/>
          </a:bodyPr>
          <a:lstStyle/>
          <a:p>
            <a:pPr algn="r"/>
            <a:r>
              <a:rPr lang="en-US" sz="4400">
                <a:latin typeface="Calibri Light" panose="020F0302020204030204" pitchFamily="34" charset="0"/>
                <a:cs typeface="Calibri Light" panose="020F0302020204030204" pitchFamily="34" charset="0"/>
              </a:rPr>
              <a:t>Executive Committee Update</a:t>
            </a:r>
          </a:p>
        </p:txBody>
      </p:sp>
      <p:sp>
        <p:nvSpPr>
          <p:cNvPr id="12" name="Text Placeholder 11">
            <a:extLst>
              <a:ext uri="{FF2B5EF4-FFF2-40B4-BE49-F238E27FC236}">
                <a16:creationId xmlns:a16="http://schemas.microsoft.com/office/drawing/2014/main" id="{E1BD268E-0487-43BA-7BC5-6B023DDBD944}"/>
              </a:ext>
            </a:extLst>
          </p:cNvPr>
          <p:cNvSpPr>
            <a:spLocks noGrp="1"/>
          </p:cNvSpPr>
          <p:nvPr>
            <p:ph type="body" sz="half" idx="2"/>
          </p:nvPr>
        </p:nvSpPr>
        <p:spPr>
          <a:xfrm>
            <a:off x="421181" y="1536136"/>
            <a:ext cx="7501432" cy="4112037"/>
          </a:xfrm>
        </p:spPr>
        <p:txBody>
          <a:bodyPr vert="horz" lIns="91440" tIns="45720" rIns="91440" bIns="45720" rtlCol="0" anchor="t">
            <a:normAutofit fontScale="92500" lnSpcReduction="10000"/>
          </a:bodyPr>
          <a:lstStyle/>
          <a:p>
            <a:r>
              <a:rPr lang="en-US" sz="3200" dirty="0">
                <a:cs typeface="Calibri Light"/>
              </a:rPr>
              <a:t>Celebrations!  </a:t>
            </a:r>
          </a:p>
          <a:p>
            <a:pPr marL="914400" lvl="1" indent="-457200">
              <a:buFont typeface="Wingdings" panose="05000000000000000000" pitchFamily="2" charset="2"/>
              <a:buChar char="ü"/>
            </a:pPr>
            <a:r>
              <a:rPr lang="en-US" sz="3000" dirty="0">
                <a:cs typeface="Calibri Light"/>
              </a:rPr>
              <a:t>A Night 4 HOPE</a:t>
            </a:r>
          </a:p>
          <a:p>
            <a:pPr marL="914400" lvl="1" indent="-457200">
              <a:buFont typeface="Wingdings" panose="05000000000000000000" pitchFamily="2" charset="2"/>
              <a:buChar char="ü"/>
            </a:pPr>
            <a:r>
              <a:rPr lang="en-US" sz="3000" dirty="0">
                <a:cs typeface="Calibri Light"/>
              </a:rPr>
              <a:t>Building Update – We have a location  </a:t>
            </a:r>
          </a:p>
          <a:p>
            <a:pPr marL="914400" lvl="1" indent="-457200">
              <a:buFont typeface="Wingdings" panose="05000000000000000000" pitchFamily="2" charset="2"/>
              <a:buChar char="ü"/>
            </a:pPr>
            <a:r>
              <a:rPr lang="en-US" sz="3000" dirty="0">
                <a:cs typeface="Calibri Light"/>
              </a:rPr>
              <a:t>Audit Presentation – James will report in the Finance Update</a:t>
            </a:r>
          </a:p>
          <a:p>
            <a:pPr marL="914400" lvl="1" indent="-457200">
              <a:buFont typeface="Wingdings" panose="05000000000000000000" pitchFamily="2" charset="2"/>
              <a:buChar char="ü"/>
            </a:pPr>
            <a:r>
              <a:rPr lang="en-US" sz="3200" dirty="0">
                <a:cs typeface="Calibri Light"/>
              </a:rPr>
              <a:t>Operational Growth</a:t>
            </a:r>
          </a:p>
          <a:p>
            <a:pPr marL="285750" indent="-285750">
              <a:buFont typeface="Wingdings" panose="05000000000000000000" pitchFamily="2" charset="2"/>
              <a:buChar char="Ø"/>
            </a:pPr>
            <a:r>
              <a:rPr lang="en-US" sz="3200" dirty="0">
                <a:cs typeface="Calibri Light"/>
              </a:rPr>
              <a:t>Fall Retreat – SAVE THE DATE September 18</a:t>
            </a:r>
          </a:p>
          <a:p>
            <a:pPr marL="285750" indent="-285750">
              <a:buFont typeface="Wingdings" panose="05000000000000000000" pitchFamily="2" charset="2"/>
              <a:buChar char="Ø"/>
            </a:pPr>
            <a:r>
              <a:rPr lang="en-US" sz="3200" dirty="0">
                <a:cs typeface="Calibri Light"/>
              </a:rPr>
              <a:t>Advisory Committee </a:t>
            </a:r>
          </a:p>
          <a:p>
            <a:pPr marL="285750" indent="-285750">
              <a:buFont typeface="Wingdings" panose="05000000000000000000" pitchFamily="2" charset="2"/>
              <a:buChar char="Ø"/>
            </a:pPr>
            <a:r>
              <a:rPr lang="en-US" sz="3200" dirty="0">
                <a:cs typeface="Calibri Light"/>
              </a:rPr>
              <a:t>Board nomination – Bri Clarin</a:t>
            </a:r>
          </a:p>
          <a:p>
            <a:pPr marL="742950" lvl="1" indent="-285750">
              <a:buFont typeface="Courier New" panose="05000000000000000000" pitchFamily="2" charset="2"/>
              <a:buChar char="o"/>
            </a:pPr>
            <a:endParaRPr lang="en-US" sz="3000" dirty="0">
              <a:cs typeface="Calibri Light"/>
            </a:endParaRPr>
          </a:p>
          <a:p>
            <a:pPr marL="285750" indent="-285750">
              <a:buFont typeface="Wingdings" panose="05000000000000000000" pitchFamily="2" charset="2"/>
              <a:buChar char="Ø"/>
            </a:pPr>
            <a:endParaRPr lang="en-US" sz="3200" dirty="0">
              <a:cs typeface="Calibri Light" panose="020F0302020204030204" pitchFamily="34" charset="0"/>
            </a:endParaRPr>
          </a:p>
        </p:txBody>
      </p:sp>
      <p:pic>
        <p:nvPicPr>
          <p:cNvPr id="4" name="Picture 3">
            <a:extLst>
              <a:ext uri="{FF2B5EF4-FFF2-40B4-BE49-F238E27FC236}">
                <a16:creationId xmlns:a16="http://schemas.microsoft.com/office/drawing/2014/main" id="{11615BAC-5BDF-6C42-D75D-7823504FDD93}"/>
              </a:ext>
            </a:extLst>
          </p:cNvPr>
          <p:cNvPicPr>
            <a:picLocks noChangeAspect="1"/>
          </p:cNvPicPr>
          <p:nvPr/>
        </p:nvPicPr>
        <p:blipFill>
          <a:blip r:embed="rId2"/>
          <a:stretch>
            <a:fillRect/>
          </a:stretch>
        </p:blipFill>
        <p:spPr>
          <a:xfrm>
            <a:off x="259738" y="168439"/>
            <a:ext cx="2291733" cy="1231679"/>
          </a:xfrm>
          <a:prstGeom prst="rect">
            <a:avLst/>
          </a:prstGeom>
        </p:spPr>
      </p:pic>
      <p:pic>
        <p:nvPicPr>
          <p:cNvPr id="3" name="Picture 2">
            <a:extLst>
              <a:ext uri="{FF2B5EF4-FFF2-40B4-BE49-F238E27FC236}">
                <a16:creationId xmlns:a16="http://schemas.microsoft.com/office/drawing/2014/main" id="{7B681FF9-7349-A9E8-1F8C-3A625ED2FE90}"/>
              </a:ext>
            </a:extLst>
          </p:cNvPr>
          <p:cNvPicPr>
            <a:picLocks noChangeAspect="1"/>
          </p:cNvPicPr>
          <p:nvPr/>
        </p:nvPicPr>
        <p:blipFill>
          <a:blip r:embed="rId3"/>
          <a:stretch>
            <a:fillRect/>
          </a:stretch>
        </p:blipFill>
        <p:spPr>
          <a:xfrm>
            <a:off x="7997439" y="1093903"/>
            <a:ext cx="3557755" cy="4724467"/>
          </a:xfrm>
          <a:prstGeom prst="rect">
            <a:avLst/>
          </a:prstGeom>
        </p:spPr>
      </p:pic>
    </p:spTree>
    <p:extLst>
      <p:ext uri="{BB962C8B-B14F-4D97-AF65-F5344CB8AC3E}">
        <p14:creationId xmlns:p14="http://schemas.microsoft.com/office/powerpoint/2010/main" val="710364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CBED4-495F-50A3-1AEE-53813208DAF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C285D32-00E3-96FF-9D0D-E71E7DCDA830}"/>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5E109D-338B-4BB4-2B83-A0418E7BE951}"/>
              </a:ext>
            </a:extLst>
          </p:cNvPr>
          <p:cNvSpPr txBox="1"/>
          <p:nvPr/>
        </p:nvSpPr>
        <p:spPr>
          <a:xfrm>
            <a:off x="4129088" y="324462"/>
            <a:ext cx="7662375" cy="769441"/>
          </a:xfrm>
          <a:prstGeom prst="rect">
            <a:avLst/>
          </a:prstGeom>
          <a:noFill/>
        </p:spPr>
        <p:txBody>
          <a:bodyPr wrap="square">
            <a:spAutoFit/>
          </a:bodyPr>
          <a:lstStyle/>
          <a:p>
            <a:pPr algn="r"/>
            <a:r>
              <a:rPr lang="en-US" sz="4400" dirty="0">
                <a:latin typeface="Calibri Light" panose="020F0302020204030204" pitchFamily="34" charset="0"/>
                <a:cs typeface="Calibri Light" panose="020F0302020204030204" pitchFamily="34" charset="0"/>
              </a:rPr>
              <a:t>Board Nominee – Bri Clarin</a:t>
            </a:r>
          </a:p>
        </p:txBody>
      </p:sp>
      <p:sp>
        <p:nvSpPr>
          <p:cNvPr id="12" name="Text Placeholder 11">
            <a:extLst>
              <a:ext uri="{FF2B5EF4-FFF2-40B4-BE49-F238E27FC236}">
                <a16:creationId xmlns:a16="http://schemas.microsoft.com/office/drawing/2014/main" id="{E3AFE4B1-4430-6205-A9F9-FA9C35EA22B1}"/>
              </a:ext>
            </a:extLst>
          </p:cNvPr>
          <p:cNvSpPr>
            <a:spLocks noGrp="1"/>
          </p:cNvSpPr>
          <p:nvPr>
            <p:ph type="body" sz="half" idx="2"/>
          </p:nvPr>
        </p:nvSpPr>
        <p:spPr>
          <a:xfrm>
            <a:off x="3657600" y="1169009"/>
            <a:ext cx="8534400" cy="4821476"/>
          </a:xfrm>
        </p:spPr>
        <p:txBody>
          <a:bodyPr vert="horz" lIns="91440" tIns="45720" rIns="91440" bIns="45720" rtlCol="0" anchor="t">
            <a:normAutofit fontScale="85000" lnSpcReduction="20000"/>
          </a:bodyPr>
          <a:lstStyle/>
          <a:p>
            <a:pPr>
              <a:buNone/>
            </a:pPr>
            <a:r>
              <a:rPr lang="en-US" sz="2100" dirty="0"/>
              <a:t>Bri Clarin is a dynamic leader with over a decade of experience in healthcare operations, financial management, and revenue cycle optimization. Known for her strategic insight and results-driven approach, Bri excels in driving operational efficiency, enhancing financial performance, and fostering collaborative environments to achieve organizational goals. She has played pivotal roles in financial due diligence for mergers and acquisitions, as well as in implementing systems that streamline healthcare operations and compliance.</a:t>
            </a:r>
          </a:p>
          <a:p>
            <a:pPr>
              <a:buNone/>
            </a:pPr>
            <a:endParaRPr lang="en-US" sz="500" dirty="0"/>
          </a:p>
          <a:p>
            <a:pPr>
              <a:buNone/>
            </a:pPr>
            <a:r>
              <a:rPr lang="en-US" sz="2100" dirty="0"/>
              <a:t>Beyond her professional achievements, Bri is deeply committed to community service and believes in leveraging her expertise for meaningful impact. Her personal connection to the issue of youth homelessness, shaped by family experiences, fuels her passion for creating opportunities that ensure stability and growth for vulnerable populations.</a:t>
            </a:r>
          </a:p>
          <a:p>
            <a:pPr>
              <a:buNone/>
            </a:pPr>
            <a:endParaRPr lang="en-US" sz="600" dirty="0"/>
          </a:p>
          <a:p>
            <a:pPr>
              <a:buNone/>
            </a:pPr>
            <a:r>
              <a:rPr lang="en-US" sz="2100" dirty="0"/>
              <a:t>Bri currently serves on the Associate Board of the Women’s Health Leadership TRUST, where she chairs the Wellbeing Retreat and contributes to program development that empowers women in their careers. Her top strengths—discipline, strategic thinking, individualization, and deliberative leadership—underscore her ability to make informed, thoughtful decisions that drive success.</a:t>
            </a:r>
          </a:p>
          <a:p>
            <a:r>
              <a:rPr lang="en-US" sz="2100" dirty="0"/>
              <a:t>In joining the HOPE 4 Youth Board of Directors, Bri seeks to contribute her financial acumen and leadership skills to further the organization's mission, ensuring every young person has a safe place to call home and the resources to thrive.</a:t>
            </a:r>
          </a:p>
          <a:p>
            <a:pPr algn="ctr"/>
            <a:endParaRPr lang="en-US" sz="3200" dirty="0">
              <a:cs typeface="Calibri Light" panose="020F0302020204030204" pitchFamily="34" charset="0"/>
            </a:endParaRPr>
          </a:p>
        </p:txBody>
      </p:sp>
      <p:pic>
        <p:nvPicPr>
          <p:cNvPr id="4" name="Picture 3">
            <a:extLst>
              <a:ext uri="{FF2B5EF4-FFF2-40B4-BE49-F238E27FC236}">
                <a16:creationId xmlns:a16="http://schemas.microsoft.com/office/drawing/2014/main" id="{3603344D-3EDB-B868-9E37-CBF3310E190B}"/>
              </a:ext>
            </a:extLst>
          </p:cNvPr>
          <p:cNvPicPr>
            <a:picLocks noChangeAspect="1"/>
          </p:cNvPicPr>
          <p:nvPr/>
        </p:nvPicPr>
        <p:blipFill>
          <a:blip r:embed="rId2"/>
          <a:stretch>
            <a:fillRect/>
          </a:stretch>
        </p:blipFill>
        <p:spPr>
          <a:xfrm>
            <a:off x="259738" y="168439"/>
            <a:ext cx="2291733" cy="1231679"/>
          </a:xfrm>
          <a:prstGeom prst="rect">
            <a:avLst/>
          </a:prstGeom>
        </p:spPr>
      </p:pic>
      <p:pic>
        <p:nvPicPr>
          <p:cNvPr id="7" name="Picture 6">
            <a:extLst>
              <a:ext uri="{FF2B5EF4-FFF2-40B4-BE49-F238E27FC236}">
                <a16:creationId xmlns:a16="http://schemas.microsoft.com/office/drawing/2014/main" id="{D2AF605B-9F88-A573-37FE-76B9E8AF9540}"/>
              </a:ext>
            </a:extLst>
          </p:cNvPr>
          <p:cNvPicPr>
            <a:picLocks noChangeAspect="1"/>
          </p:cNvPicPr>
          <p:nvPr/>
        </p:nvPicPr>
        <p:blipFill>
          <a:blip r:embed="rId3"/>
          <a:stretch>
            <a:fillRect/>
          </a:stretch>
        </p:blipFill>
        <p:spPr>
          <a:xfrm>
            <a:off x="259738" y="1938246"/>
            <a:ext cx="3307818" cy="3307818"/>
          </a:xfrm>
          <a:prstGeom prst="rect">
            <a:avLst/>
          </a:prstGeom>
        </p:spPr>
      </p:pic>
    </p:spTree>
    <p:extLst>
      <p:ext uri="{BB962C8B-B14F-4D97-AF65-F5344CB8AC3E}">
        <p14:creationId xmlns:p14="http://schemas.microsoft.com/office/powerpoint/2010/main" val="2816318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7B9F6-AE78-55D5-CEA3-89188CDFEE7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2D770A2-1638-8AA8-E8EB-D9777FC7267A}"/>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370CD6C-1F64-081D-502A-47FAD76D0D7A}"/>
              </a:ext>
            </a:extLst>
          </p:cNvPr>
          <p:cNvSpPr>
            <a:spLocks noGrp="1"/>
          </p:cNvSpPr>
          <p:nvPr>
            <p:ph type="title"/>
          </p:nvPr>
        </p:nvSpPr>
        <p:spPr>
          <a:xfrm>
            <a:off x="838200" y="2358278"/>
            <a:ext cx="10515600" cy="1462087"/>
          </a:xfrm>
        </p:spPr>
        <p:txBody>
          <a:bodyPr/>
          <a:lstStyle/>
          <a:p>
            <a:pPr algn="ctr"/>
            <a:r>
              <a:rPr lang="en-US"/>
              <a:t>Operational Snapshot</a:t>
            </a:r>
          </a:p>
        </p:txBody>
      </p:sp>
      <p:sp>
        <p:nvSpPr>
          <p:cNvPr id="5" name="Text Placeholder 4">
            <a:extLst>
              <a:ext uri="{FF2B5EF4-FFF2-40B4-BE49-F238E27FC236}">
                <a16:creationId xmlns:a16="http://schemas.microsoft.com/office/drawing/2014/main" id="{65DF1652-085D-7507-8C2B-2B774B8941BA}"/>
              </a:ext>
            </a:extLst>
          </p:cNvPr>
          <p:cNvSpPr>
            <a:spLocks noGrp="1"/>
          </p:cNvSpPr>
          <p:nvPr>
            <p:ph type="body" idx="1"/>
          </p:nvPr>
        </p:nvSpPr>
        <p:spPr>
          <a:xfrm>
            <a:off x="838200" y="3867990"/>
            <a:ext cx="10515600" cy="654050"/>
          </a:xfrm>
        </p:spPr>
        <p:txBody>
          <a:bodyPr vert="horz" lIns="91440" tIns="45720" rIns="91440" bIns="45720" rtlCol="0" anchor="t">
            <a:normAutofit/>
          </a:bodyPr>
          <a:lstStyle/>
          <a:p>
            <a:pPr algn="ctr"/>
            <a:r>
              <a:rPr lang="en-US">
                <a:ea typeface="Calibri" panose="020F0502020204030204"/>
                <a:cs typeface="Calibri" panose="020F0502020204030204"/>
              </a:rPr>
              <a:t>LaChelle Williams</a:t>
            </a:r>
          </a:p>
        </p:txBody>
      </p:sp>
      <p:pic>
        <p:nvPicPr>
          <p:cNvPr id="2" name="Picture 1">
            <a:extLst>
              <a:ext uri="{FF2B5EF4-FFF2-40B4-BE49-F238E27FC236}">
                <a16:creationId xmlns:a16="http://schemas.microsoft.com/office/drawing/2014/main" id="{6ED806CD-EBC7-84B1-4379-3CB2B693D282}"/>
              </a:ext>
            </a:extLst>
          </p:cNvPr>
          <p:cNvPicPr>
            <a:picLocks noChangeAspect="1"/>
          </p:cNvPicPr>
          <p:nvPr/>
        </p:nvPicPr>
        <p:blipFill>
          <a:blip r:embed="rId2"/>
          <a:stretch>
            <a:fillRect/>
          </a:stretch>
        </p:blipFill>
        <p:spPr>
          <a:xfrm>
            <a:off x="333280" y="233547"/>
            <a:ext cx="2194862" cy="1179617"/>
          </a:xfrm>
          <a:prstGeom prst="rect">
            <a:avLst/>
          </a:prstGeom>
        </p:spPr>
      </p:pic>
    </p:spTree>
    <p:extLst>
      <p:ext uri="{BB962C8B-B14F-4D97-AF65-F5344CB8AC3E}">
        <p14:creationId xmlns:p14="http://schemas.microsoft.com/office/powerpoint/2010/main" val="2594852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7686BD-3EC4-F88A-E513-86DCF7FCAD09}"/>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3D puzzle pieces">
            <a:extLst>
              <a:ext uri="{FF2B5EF4-FFF2-40B4-BE49-F238E27FC236}">
                <a16:creationId xmlns:a16="http://schemas.microsoft.com/office/drawing/2014/main" id="{59BEFC84-736A-6693-0AD9-B76F809EDA34}"/>
              </a:ext>
            </a:extLst>
          </p:cNvPr>
          <p:cNvPicPr>
            <a:picLocks noChangeAspect="1"/>
          </p:cNvPicPr>
          <p:nvPr/>
        </p:nvPicPr>
        <p:blipFill>
          <a:blip r:embed="rId2">
            <a:extLst>
              <a:ext uri="{28A0092B-C50C-407E-A947-70E740481C1C}">
                <a14:useLocalDpi xmlns:a14="http://schemas.microsoft.com/office/drawing/2010/main" val="0"/>
              </a:ext>
            </a:extLst>
          </a:blip>
          <a:srcRect l="2983" t="9091" r="20315"/>
          <a:stretch/>
        </p:blipFill>
        <p:spPr>
          <a:xfrm>
            <a:off x="3541910" y="10"/>
            <a:ext cx="8668512" cy="6857990"/>
          </a:xfrm>
          <a:prstGeom prst="rect">
            <a:avLst/>
          </a:prstGeom>
        </p:spPr>
      </p:pic>
      <p:sp>
        <p:nvSpPr>
          <p:cNvPr id="19"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E92A6E5-32E7-D60D-320C-3A97010F5A0D}"/>
              </a:ext>
            </a:extLst>
          </p:cNvPr>
          <p:cNvSpPr txBox="1"/>
          <p:nvPr/>
        </p:nvSpPr>
        <p:spPr>
          <a:xfrm>
            <a:off x="371094" y="1580120"/>
            <a:ext cx="5724906" cy="76809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a:latin typeface="+mj-lt"/>
                <a:ea typeface="+mj-ea"/>
                <a:cs typeface="+mj-cs"/>
              </a:rPr>
              <a:t>Operational Snapshot</a:t>
            </a: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78320193-CDBC-8893-6135-D73DA19CDAFB}"/>
              </a:ext>
            </a:extLst>
          </p:cNvPr>
          <p:cNvSpPr>
            <a:spLocks noGrp="1"/>
          </p:cNvSpPr>
          <p:nvPr>
            <p:ph type="body" sz="half" idx="2"/>
          </p:nvPr>
        </p:nvSpPr>
        <p:spPr>
          <a:xfrm>
            <a:off x="130665" y="2660631"/>
            <a:ext cx="6342706" cy="3405587"/>
          </a:xfrm>
        </p:spPr>
        <p:txBody>
          <a:bodyPr vert="horz" lIns="91440" tIns="45720" rIns="91440" bIns="45720" rtlCol="0" anchor="t">
            <a:normAutofit fontScale="92500" lnSpcReduction="10000"/>
          </a:bodyPr>
          <a:lstStyle/>
          <a:p>
            <a:pPr marL="914400" lvl="1" indent="-228600">
              <a:spcBef>
                <a:spcPts val="0"/>
              </a:spcBef>
              <a:spcAft>
                <a:spcPts val="800"/>
              </a:spcAft>
              <a:buFont typeface="Arial" panose="020B0604020202020204" pitchFamily="34" charset="0"/>
              <a:buChar char="•"/>
            </a:pPr>
            <a:r>
              <a:rPr lang="en-US" sz="3500" dirty="0"/>
              <a:t>Ops Plan Update</a:t>
            </a:r>
          </a:p>
          <a:p>
            <a:pPr marL="914400" lvl="1" indent="-228600">
              <a:spcBef>
                <a:spcPts val="0"/>
              </a:spcBef>
              <a:spcAft>
                <a:spcPts val="800"/>
              </a:spcAft>
              <a:buFont typeface="Arial" panose="020B0604020202020204" pitchFamily="34" charset="0"/>
              <a:buChar char="•"/>
            </a:pPr>
            <a:r>
              <a:rPr lang="en-US" sz="3500" dirty="0"/>
              <a:t>Navigating the Environment</a:t>
            </a:r>
          </a:p>
          <a:p>
            <a:pPr marL="1600200" lvl="2" indent="-457200">
              <a:spcBef>
                <a:spcPts val="0"/>
              </a:spcBef>
              <a:spcAft>
                <a:spcPts val="800"/>
              </a:spcAft>
              <a:buFont typeface="Wingdings" panose="05000000000000000000" pitchFamily="2" charset="2"/>
              <a:buChar char="Ø"/>
            </a:pPr>
            <a:r>
              <a:rPr lang="en-US" sz="3300" dirty="0"/>
              <a:t>External factors</a:t>
            </a:r>
          </a:p>
          <a:p>
            <a:pPr marL="1143000" lvl="2">
              <a:spcBef>
                <a:spcPts val="0"/>
              </a:spcBef>
              <a:spcAft>
                <a:spcPts val="800"/>
              </a:spcAft>
            </a:pPr>
            <a:r>
              <a:rPr lang="en-US" sz="3300" dirty="0"/>
              <a:t>     Government | Visits | 	Economic realities</a:t>
            </a:r>
          </a:p>
          <a:p>
            <a:pPr marL="914400" lvl="1" indent="-228600">
              <a:spcBef>
                <a:spcPts val="0"/>
              </a:spcBef>
              <a:spcAft>
                <a:spcPts val="800"/>
              </a:spcAft>
              <a:buFont typeface="Arial" panose="020B0604020202020204" pitchFamily="34" charset="0"/>
              <a:buChar char="•"/>
            </a:pPr>
            <a:r>
              <a:rPr lang="en-US" sz="3500" dirty="0"/>
              <a:t>Streamline Focus</a:t>
            </a:r>
          </a:p>
          <a:p>
            <a:pPr marL="685800" lvl="1">
              <a:spcBef>
                <a:spcPts val="0"/>
              </a:spcBef>
              <a:spcAft>
                <a:spcPts val="800"/>
              </a:spcAft>
            </a:pPr>
            <a:r>
              <a:rPr lang="en-US" sz="3200" dirty="0"/>
              <a:t> </a:t>
            </a:r>
          </a:p>
          <a:p>
            <a:pPr lvl="1" indent="-228600">
              <a:spcBef>
                <a:spcPts val="0"/>
              </a:spcBef>
              <a:spcAft>
                <a:spcPts val="800"/>
              </a:spcAft>
              <a:buFont typeface="Arial" panose="020B0604020202020204" pitchFamily="34" charset="0"/>
              <a:buChar char="•"/>
            </a:pPr>
            <a:endParaRPr lang="en-US" sz="1700" b="1" dirty="0"/>
          </a:p>
        </p:txBody>
      </p:sp>
      <p:pic>
        <p:nvPicPr>
          <p:cNvPr id="4" name="Picture 3">
            <a:extLst>
              <a:ext uri="{FF2B5EF4-FFF2-40B4-BE49-F238E27FC236}">
                <a16:creationId xmlns:a16="http://schemas.microsoft.com/office/drawing/2014/main" id="{F966AB90-5186-AEB8-CC36-5E627E3A30D7}"/>
              </a:ext>
            </a:extLst>
          </p:cNvPr>
          <p:cNvPicPr>
            <a:picLocks noChangeAspect="1"/>
          </p:cNvPicPr>
          <p:nvPr/>
        </p:nvPicPr>
        <p:blipFill>
          <a:blip r:embed="rId3"/>
          <a:stretch>
            <a:fillRect/>
          </a:stretch>
        </p:blipFill>
        <p:spPr>
          <a:xfrm>
            <a:off x="255516" y="263992"/>
            <a:ext cx="1867566" cy="1003713"/>
          </a:xfrm>
          <a:prstGeom prst="rect">
            <a:avLst/>
          </a:prstGeom>
        </p:spPr>
      </p:pic>
      <p:pic>
        <p:nvPicPr>
          <p:cNvPr id="6" name="Picture 5">
            <a:extLst>
              <a:ext uri="{FF2B5EF4-FFF2-40B4-BE49-F238E27FC236}">
                <a16:creationId xmlns:a16="http://schemas.microsoft.com/office/drawing/2014/main" id="{2F5FDD79-82D0-B4A1-50A9-40FAF56072E3}"/>
              </a:ext>
            </a:extLst>
          </p:cNvPr>
          <p:cNvPicPr>
            <a:picLocks noChangeAspect="1"/>
          </p:cNvPicPr>
          <p:nvPr/>
        </p:nvPicPr>
        <p:blipFill>
          <a:blip r:embed="rId4"/>
          <a:stretch>
            <a:fillRect/>
          </a:stretch>
        </p:blipFill>
        <p:spPr>
          <a:xfrm>
            <a:off x="0" y="6089904"/>
            <a:ext cx="12192000" cy="768096"/>
          </a:xfrm>
          <a:prstGeom prst="rect">
            <a:avLst/>
          </a:prstGeom>
        </p:spPr>
      </p:pic>
    </p:spTree>
    <p:extLst>
      <p:ext uri="{BB962C8B-B14F-4D97-AF65-F5344CB8AC3E}">
        <p14:creationId xmlns:p14="http://schemas.microsoft.com/office/powerpoint/2010/main" val="1264155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050928CA44D14A8610BFCE8914F0BE" ma:contentTypeVersion="15" ma:contentTypeDescription="Create a new document." ma:contentTypeScope="" ma:versionID="ea4593d4e1949919d4e3f123afe98a89">
  <xsd:schema xmlns:xsd="http://www.w3.org/2001/XMLSchema" xmlns:xs="http://www.w3.org/2001/XMLSchema" xmlns:p="http://schemas.microsoft.com/office/2006/metadata/properties" xmlns:ns2="1423632b-81dd-4888-b446-19bf4f04379c" xmlns:ns3="4a9eb970-9370-4a98-a450-0a4cde4ddcb5" targetNamespace="http://schemas.microsoft.com/office/2006/metadata/properties" ma:root="true" ma:fieldsID="0e7aa63ce70718deec6be866fdf34e5c" ns2:_="" ns3:_="">
    <xsd:import namespace="1423632b-81dd-4888-b446-19bf4f04379c"/>
    <xsd:import namespace="4a9eb970-9370-4a98-a450-0a4cde4ddcb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3:SharedWithUsers" minOccurs="0"/>
                <xsd:element ref="ns3:SharedWithDetail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23632b-81dd-4888-b446-19bf4f0437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eb4efc0-22b7-47a4-9aee-dd5e5019904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Flow_SignoffStatus" ma:index="22"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9eb970-9370-4a98-a450-0a4cde4ddcb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9377d3f-5190-4393-a6c5-3f07242f3178}" ma:internalName="TaxCatchAll" ma:showField="CatchAllData" ma:web="4a9eb970-9370-4a98-a450-0a4cde4ddcb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a9eb970-9370-4a98-a450-0a4cde4ddcb5" xsi:nil="true"/>
    <lcf76f155ced4ddcb4097134ff3c332f xmlns="1423632b-81dd-4888-b446-19bf4f04379c">
      <Terms xmlns="http://schemas.microsoft.com/office/infopath/2007/PartnerControls"/>
    </lcf76f155ced4ddcb4097134ff3c332f>
    <_Flow_SignoffStatus xmlns="1423632b-81dd-4888-b446-19bf4f04379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EA6351-497A-4047-8667-1EE5D84BE91F}">
  <ds:schemaRefs>
    <ds:schemaRef ds:uri="1423632b-81dd-4888-b446-19bf4f04379c"/>
    <ds:schemaRef ds:uri="4a9eb970-9370-4a98-a450-0a4cde4ddc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D1CBC4D-90EE-4905-AA9D-A886AF3A5FFF}">
  <ds:schemaRefs>
    <ds:schemaRef ds:uri="1423632b-81dd-4888-b446-19bf4f04379c"/>
    <ds:schemaRef ds:uri="4a9eb970-9370-4a98-a450-0a4cde4ddc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CEA5084-DE3D-4BAC-A7ED-B3BEAFE724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129</TotalTime>
  <Words>715</Words>
  <Application>Microsoft Office PowerPoint</Application>
  <PresentationFormat>Widescreen</PresentationFormat>
  <Paragraphs>138</Paragraphs>
  <Slides>36</Slides>
  <Notes>1</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6" baseType="lpstr">
      <vt:lpstr>Arial</vt:lpstr>
      <vt:lpstr>Calibri</vt:lpstr>
      <vt:lpstr>Calibri Light</vt:lpstr>
      <vt:lpstr>Courier New</vt:lpstr>
      <vt:lpstr>Courier New,monospace</vt:lpstr>
      <vt:lpstr>Headline One</vt:lpstr>
      <vt:lpstr>Helvetica</vt:lpstr>
      <vt:lpstr>Wingdings</vt:lpstr>
      <vt:lpstr>Office Theme</vt:lpstr>
      <vt:lpstr>Worksheet</vt:lpstr>
      <vt:lpstr>Governance Board Meeting</vt:lpstr>
      <vt:lpstr>Welcome</vt:lpstr>
      <vt:lpstr>PowerPoint Presentation</vt:lpstr>
      <vt:lpstr>Minutes and Agenda</vt:lpstr>
      <vt:lpstr>Chairman’s Report</vt:lpstr>
      <vt:lpstr>PowerPoint Presentation</vt:lpstr>
      <vt:lpstr>PowerPoint Presentation</vt:lpstr>
      <vt:lpstr>Operational Snapshot</vt:lpstr>
      <vt:lpstr>PowerPoint Presentation</vt:lpstr>
      <vt:lpstr>New Facility</vt:lpstr>
      <vt:lpstr>PowerPoint Presentation</vt:lpstr>
      <vt:lpstr>PowerPoint Presentation</vt:lpstr>
      <vt:lpstr>PowerPoint Presentation</vt:lpstr>
      <vt:lpstr>Financial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Advancement Update</vt:lpstr>
      <vt:lpstr>PowerPoint Presentation</vt:lpstr>
      <vt:lpstr>Facility &amp; Program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Business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Haubner</dc:creator>
  <cp:lastModifiedBy>Breanne Patton</cp:lastModifiedBy>
  <cp:revision>8</cp:revision>
  <cp:lastPrinted>2023-03-21T18:24:03Z</cp:lastPrinted>
  <dcterms:created xsi:type="dcterms:W3CDTF">2023-03-09T20:44:07Z</dcterms:created>
  <dcterms:modified xsi:type="dcterms:W3CDTF">2025-05-21T13:34:10Z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0x0101004A050928CA44D14A8610BFCE8914F0BE</vt:lpwstr>
  </property>
  <property fmtid="{D5CDD505-2E9C-101B-9397-08002B2CF9AE}" pid="3" name="MediaServiceImageTags">
    <vt:lpwstr/>
  </property>
</Properties>
</file>